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4" r:id="rId48"/>
    <p:sldId id="303" r:id="rId4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4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718"/>
  </p:normalViewPr>
  <p:slideViewPr>
    <p:cSldViewPr snapToGrid="0">
      <p:cViewPr varScale="1">
        <p:scale>
          <a:sx n="58" d="100"/>
          <a:sy n="58" d="100"/>
        </p:scale>
        <p:origin x="3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jpeg>
</file>

<file path=ppt/media/image62.gif>
</file>

<file path=ppt/media/image63.png>
</file>

<file path=ppt/media/image64.tif>
</file>

<file path=ppt/media/image65.tif>
</file>

<file path=ppt/media/image66.tif>
</file>

<file path=ppt/media/image67.tif>
</file>

<file path=ppt/media/image68.tif>
</file>

<file path=ppt/media/image69.tif>
</file>

<file path=ppt/media/image7.jpeg>
</file>

<file path=ppt/media/image70.tif>
</file>

<file path=ppt/media/image71.tif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jpeg>
</file>

<file path=ppt/media/image83.jpeg>
</file>

<file path=ppt/media/image84.png>
</file>

<file path=ppt/media/image85.jpeg>
</file>

<file path=ppt/media/image86.png>
</file>

<file path=ppt/media/image87.png>
</file>

<file path=ppt/media/image88.png>
</file>

<file path=ppt/media/image89.gif>
</file>

<file path=ppt/media/image9.jpeg>
</file>

<file path=ppt/media/image90.jpeg>
</file>

<file path=ppt/media/image91.jpeg>
</file>

<file path=ppt/media/image92.jpeg>
</file>

<file path=ppt/media/image93.jpeg>
</file>

<file path=ppt/media/image9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3" name="Shape 4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Markdown is a plain text language with formatting syntax designed so that it can be converted to HTML and many other formats.</a:t>
            </a:r>
          </a:p>
          <a:p>
            <a:endParaRPr/>
          </a:p>
          <a:p>
            <a:r>
              <a:t>They are written using an extension of markdown syntax that enables R code to be embedded in them in a way which can later be executed.  </a:t>
            </a:r>
          </a:p>
          <a:p>
            <a:endParaRPr/>
          </a:p>
          <a:p>
            <a:r>
              <a:t>Knitr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0" name="Shape 53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Shape 82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5" name="Shape 8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Shape 110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7" name="Shape 1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Shape 15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5" name="Shape 15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68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984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14770308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" name="Image"/>
          <p:cNvSpPr>
            <a:spLocks noGrp="1"/>
          </p:cNvSpPr>
          <p:nvPr>
            <p:ph type="pic" sz="quarter" idx="22"/>
          </p:nvPr>
        </p:nvSpPr>
        <p:spPr>
          <a:xfrm>
            <a:off x="9970120" y="2439381"/>
            <a:ext cx="6695907" cy="888408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tagged/r" TargetMode="External"/><Relationship Id="rId13" Type="http://schemas.openxmlformats.org/officeDocument/2006/relationships/hyperlink" Target="https://www.codecademy.com/" TargetMode="External"/><Relationship Id="rId3" Type="http://schemas.openxmlformats.org/officeDocument/2006/relationships/hyperlink" Target="https://rstudio.com/resources/cheatsheets/" TargetMode="External"/><Relationship Id="rId7" Type="http://schemas.openxmlformats.org/officeDocument/2006/relationships/hyperlink" Target="https://blog.revolutionanalytics.com/" TargetMode="External"/><Relationship Id="rId12" Type="http://schemas.openxmlformats.org/officeDocument/2006/relationships/hyperlink" Target="https://www.datacamp.com/" TargetMode="External"/><Relationship Id="rId2" Type="http://schemas.openxmlformats.org/officeDocument/2006/relationships/hyperlink" Target="https://rseek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rending/r" TargetMode="External"/><Relationship Id="rId11" Type="http://schemas.openxmlformats.org/officeDocument/2006/relationships/hyperlink" Target="https://www.r-bloggers.com/best-books-to-learn-r-programming/" TargetMode="External"/><Relationship Id="rId5" Type="http://schemas.openxmlformats.org/officeDocument/2006/relationships/hyperlink" Target="https://www.statmethods.net/r-tutorial/index.html" TargetMode="External"/><Relationship Id="rId15" Type="http://schemas.openxmlformats.org/officeDocument/2006/relationships/hyperlink" Target="https://www.r-project.org/" TargetMode="External"/><Relationship Id="rId10" Type="http://schemas.openxmlformats.org/officeDocument/2006/relationships/hyperlink" Target="http://r-statistics.co/Top50-Ggplot2-Visualizations-MasterList-R-Code.html" TargetMode="External"/><Relationship Id="rId4" Type="http://schemas.openxmlformats.org/officeDocument/2006/relationships/hyperlink" Target="http://www.cookbook-r.com/" TargetMode="External"/><Relationship Id="rId9" Type="http://schemas.openxmlformats.org/officeDocument/2006/relationships/hyperlink" Target="https://www.r-graph-gallery.com/" TargetMode="External"/><Relationship Id="rId14" Type="http://schemas.openxmlformats.org/officeDocument/2006/relationships/hyperlink" Target="https://www.coursera.or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3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atalab.science.ku.dk/" TargetMode="External"/><Relationship Id="rId5" Type="http://schemas.openxmlformats.org/officeDocument/2006/relationships/hyperlink" Target="https://heads.ku.dk/" TargetMode="External"/><Relationship Id="rId10" Type="http://schemas.openxmlformats.org/officeDocument/2006/relationships/image" Target="../media/image8.jpeg"/><Relationship Id="rId4" Type="http://schemas.openxmlformats.org/officeDocument/2006/relationships/image" Target="../media/image4.jpeg"/><Relationship Id="rId9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1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brianward1428.medium.com/introduction-to-tidyverse-7b3dbf2337d5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eg"/><Relationship Id="rId5" Type="http://schemas.openxmlformats.org/officeDocument/2006/relationships/hyperlink" Target="https://github.com/Center-for-Health-Data-Science/FromExceltoR" TargetMode="External"/><Relationship Id="rId4" Type="http://schemas.openxmlformats.org/officeDocument/2006/relationships/hyperlink" Target="http://www.rstudio.com/download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cran.r-project.org/web/packages/glmnet/glmnet.pdf" TargetMode="External"/><Relationship Id="rId13" Type="http://schemas.openxmlformats.org/officeDocument/2006/relationships/hyperlink" Target="https://rpkgs.datanovia.com/survminer/" TargetMode="External"/><Relationship Id="rId3" Type="http://schemas.openxmlformats.org/officeDocument/2006/relationships/hyperlink" Target="https://cran.microsoft.com/snapshot/2017-08-01/web/packages/sjPlot/vignettes/sjplmer.html" TargetMode="External"/><Relationship Id="rId7" Type="http://schemas.openxmlformats.org/officeDocument/2006/relationships/image" Target="../media/image61.jpeg"/><Relationship Id="rId12" Type="http://schemas.openxmlformats.org/officeDocument/2006/relationships/hyperlink" Target="https://cran.r-project.org/web/packages/survminer/survminer.pdf" TargetMode="External"/><Relationship Id="rId17" Type="http://schemas.openxmlformats.org/officeDocument/2006/relationships/hyperlink" Target="https://cran.r-project.org/web/packages/incidence/vignettes/customize_plot.html" TargetMode="External"/><Relationship Id="rId2" Type="http://schemas.openxmlformats.org/officeDocument/2006/relationships/hyperlink" Target="https://cran.r-project.org/web/packages/lme4/vignettes/lmer.pdf" TargetMode="External"/><Relationship Id="rId16" Type="http://schemas.openxmlformats.org/officeDocument/2006/relationships/hyperlink" Target="https://rviews.rstudio.com/2020/03/05/covid-19-epidemiology-with-r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0.png"/><Relationship Id="rId11" Type="http://schemas.openxmlformats.org/officeDocument/2006/relationships/hyperlink" Target="https://rviews.rstudio.com/2017/09/25/survival-analysis-with-r/" TargetMode="External"/><Relationship Id="rId5" Type="http://schemas.openxmlformats.org/officeDocument/2006/relationships/image" Target="../media/image59.png"/><Relationship Id="rId15" Type="http://schemas.openxmlformats.org/officeDocument/2006/relationships/hyperlink" Target="https://cran.r-project.org/web/packages/Epi/index.html" TargetMode="External"/><Relationship Id="rId10" Type="http://schemas.openxmlformats.org/officeDocument/2006/relationships/hyperlink" Target="https://www.datacamp.com/community/tutorials/tutorial-ridge-lasso-elastic-net" TargetMode="External"/><Relationship Id="rId4" Type="http://schemas.openxmlformats.org/officeDocument/2006/relationships/hyperlink" Target="https://cran.r-project.org/web/packages/glmmTMB/index.html" TargetMode="External"/><Relationship Id="rId9" Type="http://schemas.openxmlformats.org/officeDocument/2006/relationships/hyperlink" Target="https://cran.r-project.org/web/packages/elasticnet/elasticnet.pdf" TargetMode="External"/><Relationship Id="rId14" Type="http://schemas.openxmlformats.org/officeDocument/2006/relationships/image" Target="../media/image62.gi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lgatto.github.io/IntroMachineLearningWithR/an-introduction-to-machine-learning-with-r.html" TargetMode="External"/><Relationship Id="rId13" Type="http://schemas.openxmlformats.org/officeDocument/2006/relationships/image" Target="../media/image68.tif"/><Relationship Id="rId18" Type="http://schemas.openxmlformats.org/officeDocument/2006/relationships/image" Target="../media/image73.png"/><Relationship Id="rId3" Type="http://schemas.openxmlformats.org/officeDocument/2006/relationships/hyperlink" Target="https://amices.org/mice/" TargetMode="External"/><Relationship Id="rId7" Type="http://schemas.openxmlformats.org/officeDocument/2006/relationships/image" Target="../media/image63.png"/><Relationship Id="rId12" Type="http://schemas.openxmlformats.org/officeDocument/2006/relationships/image" Target="../media/image67.tif"/><Relationship Id="rId17" Type="http://schemas.openxmlformats.org/officeDocument/2006/relationships/image" Target="../media/image72.png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71.t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nsorflow.rstudio.com/" TargetMode="External"/><Relationship Id="rId11" Type="http://schemas.openxmlformats.org/officeDocument/2006/relationships/image" Target="../media/image66.tif"/><Relationship Id="rId5" Type="http://schemas.openxmlformats.org/officeDocument/2006/relationships/hyperlink" Target="https://keras.rstudio.com/" TargetMode="External"/><Relationship Id="rId15" Type="http://schemas.openxmlformats.org/officeDocument/2006/relationships/image" Target="../media/image70.tif"/><Relationship Id="rId10" Type="http://schemas.openxmlformats.org/officeDocument/2006/relationships/image" Target="../media/image65.tif"/><Relationship Id="rId4" Type="http://schemas.openxmlformats.org/officeDocument/2006/relationships/hyperlink" Target="https://plotly-r.com/d-charts.html" TargetMode="External"/><Relationship Id="rId9" Type="http://schemas.openxmlformats.org/officeDocument/2006/relationships/image" Target="../media/image64.tif"/><Relationship Id="rId14" Type="http://schemas.openxmlformats.org/officeDocument/2006/relationships/image" Target="../media/image69.ti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13" Type="http://schemas.openxmlformats.org/officeDocument/2006/relationships/hyperlink" Target="http://www.bioconductor.org/packages/release/BiocViews.html" TargetMode="External"/><Relationship Id="rId3" Type="http://schemas.openxmlformats.org/officeDocument/2006/relationships/hyperlink" Target="http://www.bioconductor.org/packages/release/BiocViews.html#___RNASeq" TargetMode="External"/><Relationship Id="rId7" Type="http://schemas.openxmlformats.org/officeDocument/2006/relationships/image" Target="../media/image77.png"/><Relationship Id="rId12" Type="http://schemas.openxmlformats.org/officeDocument/2006/relationships/image" Target="../media/image82.jpeg"/><Relationship Id="rId2" Type="http://schemas.openxmlformats.org/officeDocument/2006/relationships/hyperlink" Target="https://www.uni-regensburg.de/medizin/epidemiologie-praeventivmedizin/genetische-epidemiologie/softwa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11" Type="http://schemas.openxmlformats.org/officeDocument/2006/relationships/image" Target="../media/image81.png"/><Relationship Id="rId5" Type="http://schemas.openxmlformats.org/officeDocument/2006/relationships/image" Target="../media/image75.png"/><Relationship Id="rId10" Type="http://schemas.openxmlformats.org/officeDocument/2006/relationships/image" Target="../media/image80.png"/><Relationship Id="rId4" Type="http://schemas.openxmlformats.org/officeDocument/2006/relationships/image" Target="../media/image74.png"/><Relationship Id="rId9" Type="http://schemas.openxmlformats.org/officeDocument/2006/relationships/image" Target="../media/image79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63.png"/><Relationship Id="rId3" Type="http://schemas.openxmlformats.org/officeDocument/2006/relationships/image" Target="../media/image73.png"/><Relationship Id="rId7" Type="http://schemas.openxmlformats.org/officeDocument/2006/relationships/image" Target="../media/image86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72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84.png"/><Relationship Id="rId15" Type="http://schemas.openxmlformats.org/officeDocument/2006/relationships/image" Target="../media/image89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83.jpeg"/><Relationship Id="rId9" Type="http://schemas.openxmlformats.org/officeDocument/2006/relationships/image" Target="../media/image87.png"/><Relationship Id="rId14" Type="http://schemas.openxmlformats.org/officeDocument/2006/relationships/image" Target="../media/image8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1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4.jpeg"/><Relationship Id="rId5" Type="http://schemas.openxmlformats.org/officeDocument/2006/relationships/image" Target="../media/image93.jpeg"/><Relationship Id="rId4" Type="http://schemas.openxmlformats.org/officeDocument/2006/relationships/image" Target="../media/image9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4770" y="-17820"/>
            <a:ext cx="12989628" cy="13751688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"/>
            <a:ext cx="14232629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6607"/>
            <a:ext cx="11976933" cy="3478582"/>
            <a:chOff x="0" y="0"/>
            <a:chExt cx="11976932" cy="3478581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80731"/>
              <a:ext cx="1218210" cy="1229223"/>
              <a:chOff x="0" y="-3175"/>
              <a:chExt cx="1218208" cy="1229222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3175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74093" y="-1"/>
            <a:ext cx="14954092" cy="13716001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"/>
          <p:cNvSpPr/>
          <p:nvPr/>
        </p:nvSpPr>
        <p:spPr>
          <a:xfrm>
            <a:off x="-52115" y="4194088"/>
            <a:ext cx="25075859" cy="9540962"/>
          </a:xfrm>
          <a:prstGeom prst="rect">
            <a:avLst/>
          </a:prstGeom>
          <a:solidFill>
            <a:srgbClr val="374556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408" name="Group"/>
          <p:cNvGrpSpPr/>
          <p:nvPr/>
        </p:nvGrpSpPr>
        <p:grpSpPr>
          <a:xfrm>
            <a:off x="1445294" y="1548361"/>
            <a:ext cx="10670246" cy="1731987"/>
            <a:chOff x="0" y="0"/>
            <a:chExt cx="10670244" cy="1731985"/>
          </a:xfrm>
        </p:grpSpPr>
        <p:sp>
          <p:nvSpPr>
            <p:cNvPr id="405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&amp; FRIENDS</a:t>
              </a:r>
            </a:p>
          </p:txBody>
        </p:sp>
        <p:sp>
          <p:nvSpPr>
            <p:cNvPr id="406" name="FROM EXCEL TO R"/>
            <p:cNvSpPr txBox="1"/>
            <p:nvPr/>
          </p:nvSpPr>
          <p:spPr>
            <a:xfrm>
              <a:off x="2393147" y="0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07" name="Line"/>
            <p:cNvSpPr/>
            <p:nvPr/>
          </p:nvSpPr>
          <p:spPr>
            <a:xfrm>
              <a:off x="125419" y="220112"/>
              <a:ext cx="1918144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2" name="Group"/>
          <p:cNvGrpSpPr/>
          <p:nvPr/>
        </p:nvGrpSpPr>
        <p:grpSpPr>
          <a:xfrm>
            <a:off x="16310613" y="5233644"/>
            <a:ext cx="741291" cy="808642"/>
            <a:chOff x="0" y="-66886"/>
            <a:chExt cx="741289" cy="808640"/>
          </a:xfrm>
        </p:grpSpPr>
        <p:sp>
          <p:nvSpPr>
            <p:cNvPr id="409" name="Circle"/>
            <p:cNvSpPr/>
            <p:nvPr/>
          </p:nvSpPr>
          <p:spPr>
            <a:xfrm>
              <a:off x="0" y="10931"/>
              <a:ext cx="741290" cy="73082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0" name="Oval"/>
            <p:cNvSpPr/>
            <p:nvPr/>
          </p:nvSpPr>
          <p:spPr>
            <a:xfrm>
              <a:off x="163823" y="28108"/>
              <a:ext cx="413644" cy="24358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1" name="R"/>
            <p:cNvSpPr txBox="1"/>
            <p:nvPr/>
          </p:nvSpPr>
          <p:spPr>
            <a:xfrm>
              <a:off x="147249" y="-66887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13" name="Studio"/>
          <p:cNvSpPr txBox="1"/>
          <p:nvPr/>
        </p:nvSpPr>
        <p:spPr>
          <a:xfrm>
            <a:off x="17194753" y="5357473"/>
            <a:ext cx="1436143" cy="611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t>Studio</a:t>
            </a:r>
          </a:p>
        </p:txBody>
      </p:sp>
      <p:grpSp>
        <p:nvGrpSpPr>
          <p:cNvPr id="421" name="Group"/>
          <p:cNvGrpSpPr/>
          <p:nvPr/>
        </p:nvGrpSpPr>
        <p:grpSpPr>
          <a:xfrm>
            <a:off x="12759848" y="6210641"/>
            <a:ext cx="9850709" cy="6552611"/>
            <a:chOff x="0" y="0"/>
            <a:chExt cx="9850708" cy="6552610"/>
          </a:xfrm>
        </p:grpSpPr>
        <p:pic>
          <p:nvPicPr>
            <p:cNvPr id="414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5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7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8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9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20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2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3" name="Reports (html, pdf, latex)"/>
          <p:cNvSpPr txBox="1"/>
          <p:nvPr/>
        </p:nvSpPr>
        <p:spPr>
          <a:xfrm>
            <a:off x="3101889" y="12373227"/>
            <a:ext cx="458081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/>
              <a:t>Reports (html, pdf, latex)</a:t>
            </a:r>
            <a:r>
              <a:rPr b="1"/>
              <a:t> </a:t>
            </a:r>
          </a:p>
        </p:txBody>
      </p:sp>
      <p:grpSp>
        <p:nvGrpSpPr>
          <p:cNvPr id="427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4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5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6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pic>
        <p:nvPicPr>
          <p:cNvPr id="428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pic>
        <p:nvPicPr>
          <p:cNvPr id="429" name="rmarkdown.png" descr="rmarkdown.png"/>
          <p:cNvPicPr>
            <a:picLocks noChangeAspect="1"/>
          </p:cNvPicPr>
          <p:nvPr/>
        </p:nvPicPr>
        <p:blipFill>
          <a:blip r:embed="rId5"/>
          <a:srcRect l="4408" t="4630" r="4279" b="4389"/>
          <a:stretch>
            <a:fillRect/>
          </a:stretch>
        </p:blipFill>
        <p:spPr>
          <a:xfrm>
            <a:off x="3395323" y="9868928"/>
            <a:ext cx="1949054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0" y="5401"/>
                </a:lnTo>
                <a:lnTo>
                  <a:pt x="0" y="16199"/>
                </a:lnTo>
                <a:lnTo>
                  <a:pt x="10802" y="21600"/>
                </a:lnTo>
                <a:lnTo>
                  <a:pt x="21600" y="16199"/>
                </a:lnTo>
                <a:lnTo>
                  <a:pt x="21600" y="5401"/>
                </a:lnTo>
                <a:lnTo>
                  <a:pt x="10802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grpSp>
        <p:nvGrpSpPr>
          <p:cNvPr id="433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40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1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7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41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5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8" name="R Code Interpreter and Editor"/>
          <p:cNvSpPr txBox="1"/>
          <p:nvPr/>
        </p:nvSpPr>
        <p:spPr>
          <a:xfrm>
            <a:off x="15105481" y="12373227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R Code Interpreter and Editor</a:t>
            </a:r>
          </a:p>
        </p:txBody>
      </p:sp>
      <p:sp>
        <p:nvSpPr>
          <p:cNvPr id="439" name="8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Rectangle"/>
          <p:cNvSpPr/>
          <p:nvPr/>
        </p:nvSpPr>
        <p:spPr>
          <a:xfrm>
            <a:off x="-43139" y="-57430"/>
            <a:ext cx="24813178" cy="3538103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6" name="Rectangle"/>
          <p:cNvSpPr/>
          <p:nvPr/>
        </p:nvSpPr>
        <p:spPr>
          <a:xfrm>
            <a:off x="-220939" y="11905970"/>
            <a:ext cx="24813178" cy="18271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7" name="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451" name="Group"/>
          <p:cNvGrpSpPr/>
          <p:nvPr/>
        </p:nvGrpSpPr>
        <p:grpSpPr>
          <a:xfrm>
            <a:off x="8730474" y="835174"/>
            <a:ext cx="11249291" cy="1956095"/>
            <a:chOff x="0" y="0"/>
            <a:chExt cx="11249290" cy="1956094"/>
          </a:xfrm>
        </p:grpSpPr>
        <p:sp>
          <p:nvSpPr>
            <p:cNvPr id="448" name="THE ANATOMY OF R"/>
            <p:cNvSpPr txBox="1"/>
            <p:nvPr/>
          </p:nvSpPr>
          <p:spPr>
            <a:xfrm>
              <a:off x="4620" y="840736"/>
              <a:ext cx="6394333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ANATOMY OF R</a:t>
              </a:r>
            </a:p>
          </p:txBody>
        </p:sp>
        <p:sp>
          <p:nvSpPr>
            <p:cNvPr id="449" name="FROM EXCEL TO R"/>
            <p:cNvSpPr txBox="1"/>
            <p:nvPr/>
          </p:nvSpPr>
          <p:spPr>
            <a:xfrm>
              <a:off x="2672013" y="0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50" name="Line"/>
            <p:cNvSpPr/>
            <p:nvPr/>
          </p:nvSpPr>
          <p:spPr>
            <a:xfrm>
              <a:off x="0" y="221254"/>
              <a:ext cx="226010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54" name="Group"/>
          <p:cNvGrpSpPr/>
          <p:nvPr/>
        </p:nvGrpSpPr>
        <p:grpSpPr>
          <a:xfrm>
            <a:off x="1396632" y="8592516"/>
            <a:ext cx="2449744" cy="2416748"/>
            <a:chOff x="0" y="0"/>
            <a:chExt cx="2449743" cy="2416746"/>
          </a:xfrm>
        </p:grpSpPr>
        <p:sp>
          <p:nvSpPr>
            <p:cNvPr id="452" name="Oval 6"/>
            <p:cNvSpPr/>
            <p:nvPr/>
          </p:nvSpPr>
          <p:spPr>
            <a:xfrm rot="16200000" flipH="1">
              <a:off x="247713" y="217873"/>
              <a:ext cx="1954317" cy="1981000"/>
            </a:xfrm>
            <a:prstGeom prst="ellipse">
              <a:avLst/>
            </a:pr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3" name="Oval 14"/>
            <p:cNvSpPr/>
            <p:nvPr/>
          </p:nvSpPr>
          <p:spPr>
            <a:xfrm rot="16200000" flipH="1">
              <a:off x="16498" y="-16499"/>
              <a:ext cx="2416747" cy="2449744"/>
            </a:xfrm>
            <a:prstGeom prst="ellipse">
              <a:avLst/>
            </a:prstGeom>
            <a:noFill/>
            <a:ln w="25400" cap="flat">
              <a:solidFill>
                <a:srgbClr val="390608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7" name="Group"/>
          <p:cNvGrpSpPr/>
          <p:nvPr/>
        </p:nvGrpSpPr>
        <p:grpSpPr>
          <a:xfrm>
            <a:off x="5583891" y="5744810"/>
            <a:ext cx="2098251" cy="2126583"/>
            <a:chOff x="0" y="0"/>
            <a:chExt cx="2098249" cy="2126581"/>
          </a:xfrm>
        </p:grpSpPr>
        <p:sp>
          <p:nvSpPr>
            <p:cNvPr id="455" name="Oval 7"/>
            <p:cNvSpPr/>
            <p:nvPr/>
          </p:nvSpPr>
          <p:spPr>
            <a:xfrm rot="16200000" flipH="1">
              <a:off x="189288" y="214681"/>
              <a:ext cx="1719674" cy="1697220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6" name="Oval 15"/>
            <p:cNvSpPr/>
            <p:nvPr/>
          </p:nvSpPr>
          <p:spPr>
            <a:xfrm rot="16200000" flipH="1">
              <a:off x="-14166" y="14165"/>
              <a:ext cx="2126582" cy="2098251"/>
            </a:xfrm>
            <a:prstGeom prst="ellipse">
              <a:avLst/>
            </a:prstGeom>
            <a:noFill/>
            <a:ln w="25400" cap="flat">
              <a:solidFill>
                <a:srgbClr val="390622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8" name="Line 22"/>
          <p:cNvSpPr/>
          <p:nvPr/>
        </p:nvSpPr>
        <p:spPr>
          <a:xfrm flipH="1" flipV="1">
            <a:off x="2627198" y="4773364"/>
            <a:ext cx="19008600" cy="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9" name="Line 27"/>
          <p:cNvSpPr/>
          <p:nvPr/>
        </p:nvSpPr>
        <p:spPr>
          <a:xfrm flipV="1">
            <a:off x="10043786" y="4796592"/>
            <a:ext cx="1" cy="1004069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0" name="Line 27"/>
          <p:cNvSpPr/>
          <p:nvPr/>
        </p:nvSpPr>
        <p:spPr>
          <a:xfrm flipH="1">
            <a:off x="3856684" y="9929752"/>
            <a:ext cx="2757651" cy="1"/>
          </a:xfrm>
          <a:prstGeom prst="line">
            <a:avLst/>
          </a:prstGeom>
          <a:ln w="50800">
            <a:solidFill>
              <a:srgbClr val="390608">
                <a:alpha val="79502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1" name="Line 27"/>
          <p:cNvSpPr/>
          <p:nvPr/>
        </p:nvSpPr>
        <p:spPr>
          <a:xfrm flipV="1">
            <a:off x="6607902" y="7951544"/>
            <a:ext cx="1" cy="1961556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464" name="Group"/>
          <p:cNvGrpSpPr/>
          <p:nvPr/>
        </p:nvGrpSpPr>
        <p:grpSpPr>
          <a:xfrm>
            <a:off x="9088927" y="5855641"/>
            <a:ext cx="1909721" cy="1931097"/>
            <a:chOff x="0" y="0"/>
            <a:chExt cx="1909720" cy="1931096"/>
          </a:xfrm>
        </p:grpSpPr>
        <p:sp>
          <p:nvSpPr>
            <p:cNvPr id="462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525067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3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E8CA7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11026704" y="5873524"/>
            <a:ext cx="1909721" cy="1931097"/>
            <a:chOff x="0" y="0"/>
            <a:chExt cx="1909720" cy="1931096"/>
          </a:xfrm>
        </p:grpSpPr>
        <p:sp>
          <p:nvSpPr>
            <p:cNvPr id="465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6B80CA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6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6B80CA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14239847" y="5873524"/>
            <a:ext cx="1909721" cy="1931097"/>
            <a:chOff x="0" y="0"/>
            <a:chExt cx="1909720" cy="1931096"/>
          </a:xfrm>
        </p:grpSpPr>
        <p:sp>
          <p:nvSpPr>
            <p:cNvPr id="468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828FCD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9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28FCD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17452971" y="5873524"/>
            <a:ext cx="1909722" cy="1931097"/>
            <a:chOff x="0" y="0"/>
            <a:chExt cx="1909720" cy="1931096"/>
          </a:xfrm>
        </p:grpSpPr>
        <p:sp>
          <p:nvSpPr>
            <p:cNvPr id="471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97ABE1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2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97ABE1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20666113" y="5855641"/>
            <a:ext cx="1909721" cy="1931097"/>
            <a:chOff x="0" y="0"/>
            <a:chExt cx="1909720" cy="1931096"/>
          </a:xfrm>
        </p:grpSpPr>
        <p:sp>
          <p:nvSpPr>
            <p:cNvPr id="474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B8A9D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5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B8A9D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77" name="Line 27"/>
          <p:cNvSpPr/>
          <p:nvPr/>
        </p:nvSpPr>
        <p:spPr>
          <a:xfrm flipV="1">
            <a:off x="2621504" y="4860249"/>
            <a:ext cx="1" cy="3692253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8" name="Line 27"/>
          <p:cNvSpPr/>
          <p:nvPr/>
        </p:nvSpPr>
        <p:spPr>
          <a:xfrm flipH="1">
            <a:off x="7699861" y="6839071"/>
            <a:ext cx="1271129" cy="1"/>
          </a:xfrm>
          <a:prstGeom prst="line">
            <a:avLst/>
          </a:prstGeom>
          <a:ln w="50800">
            <a:solidFill>
              <a:srgbClr val="390622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9" name="Line 27"/>
          <p:cNvSpPr/>
          <p:nvPr/>
        </p:nvSpPr>
        <p:spPr>
          <a:xfrm flipH="1">
            <a:off x="12928320" y="6839071"/>
            <a:ext cx="1226691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0" name="Line 27"/>
          <p:cNvSpPr/>
          <p:nvPr/>
        </p:nvSpPr>
        <p:spPr>
          <a:xfrm flipV="1">
            <a:off x="11981564" y="4786146"/>
            <a:ext cx="1" cy="102496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1" name="Line 27"/>
          <p:cNvSpPr/>
          <p:nvPr/>
        </p:nvSpPr>
        <p:spPr>
          <a:xfrm flipH="1">
            <a:off x="16163707" y="6839071"/>
            <a:ext cx="1220027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2" name="Line 27"/>
          <p:cNvSpPr/>
          <p:nvPr/>
        </p:nvSpPr>
        <p:spPr>
          <a:xfrm flipH="1">
            <a:off x="19362557" y="6821189"/>
            <a:ext cx="1260483" cy="1"/>
          </a:xfrm>
          <a:prstGeom prst="line">
            <a:avLst/>
          </a:prstGeom>
          <a:ln w="50800">
            <a:solidFill>
              <a:srgbClr val="97ABE1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14" name="Connection Line"/>
          <p:cNvSpPr/>
          <p:nvPr/>
        </p:nvSpPr>
        <p:spPr>
          <a:xfrm>
            <a:off x="8783004" y="6716108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5" name="Connection Line"/>
          <p:cNvSpPr/>
          <p:nvPr/>
        </p:nvSpPr>
        <p:spPr>
          <a:xfrm>
            <a:off x="13936915" y="6716108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6" name="Connection Line"/>
          <p:cNvSpPr/>
          <p:nvPr/>
        </p:nvSpPr>
        <p:spPr>
          <a:xfrm>
            <a:off x="17178718" y="6720910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7" name="Connection Line"/>
          <p:cNvSpPr/>
          <p:nvPr/>
        </p:nvSpPr>
        <p:spPr>
          <a:xfrm>
            <a:off x="20407442" y="6703027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97ABE1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8" name="Connection Line"/>
          <p:cNvSpPr/>
          <p:nvPr/>
        </p:nvSpPr>
        <p:spPr>
          <a:xfrm>
            <a:off x="9955034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9" name="Connection Line"/>
          <p:cNvSpPr/>
          <p:nvPr/>
        </p:nvSpPr>
        <p:spPr>
          <a:xfrm>
            <a:off x="11892812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0" name="Connection Line"/>
          <p:cNvSpPr/>
          <p:nvPr/>
        </p:nvSpPr>
        <p:spPr>
          <a:xfrm>
            <a:off x="6522458" y="7965259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1" name="Connection Line"/>
          <p:cNvSpPr/>
          <p:nvPr/>
        </p:nvSpPr>
        <p:spPr>
          <a:xfrm>
            <a:off x="2532761" y="4846218"/>
            <a:ext cx="177497" cy="185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2" name="Connection Line"/>
          <p:cNvSpPr/>
          <p:nvPr/>
        </p:nvSpPr>
        <p:spPr>
          <a:xfrm>
            <a:off x="6787555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3" name="Connection Line"/>
          <p:cNvSpPr/>
          <p:nvPr/>
        </p:nvSpPr>
        <p:spPr>
          <a:xfrm>
            <a:off x="13659710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4" name="Connection Line"/>
          <p:cNvSpPr/>
          <p:nvPr/>
        </p:nvSpPr>
        <p:spPr>
          <a:xfrm>
            <a:off x="16964531" y="4666774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5" name="Connection Line"/>
          <p:cNvSpPr/>
          <p:nvPr/>
        </p:nvSpPr>
        <p:spPr>
          <a:xfrm>
            <a:off x="20269355" y="4666774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95" name="R"/>
          <p:cNvSpPr txBox="1"/>
          <p:nvPr/>
        </p:nvSpPr>
        <p:spPr>
          <a:xfrm>
            <a:off x="2082569" y="8626686"/>
            <a:ext cx="1103825" cy="182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1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496" name="R…"/>
          <p:cNvSpPr txBox="1"/>
          <p:nvPr/>
        </p:nvSpPr>
        <p:spPr>
          <a:xfrm>
            <a:off x="5528005" y="6001804"/>
            <a:ext cx="2217195" cy="159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7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R</a:t>
            </a:r>
          </a:p>
          <a:p>
            <a:pPr algn="ctr">
              <a:lnSpc>
                <a:spcPct val="80000"/>
              </a:lnSpc>
              <a:defRPr sz="37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Studio</a:t>
            </a:r>
          </a:p>
        </p:txBody>
      </p:sp>
      <p:sp>
        <p:nvSpPr>
          <p:cNvPr id="497" name=".R"/>
          <p:cNvSpPr txBox="1"/>
          <p:nvPr/>
        </p:nvSpPr>
        <p:spPr>
          <a:xfrm>
            <a:off x="9266515" y="6404119"/>
            <a:ext cx="142580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52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sz="4400" dirty="0"/>
              <a:t>.</a:t>
            </a:r>
            <a:r>
              <a:rPr sz="6000" dirty="0"/>
              <a:t>R</a:t>
            </a:r>
          </a:p>
        </p:txBody>
      </p:sp>
      <p:sp>
        <p:nvSpPr>
          <p:cNvPr id="498" name=".Rmd"/>
          <p:cNvSpPr txBox="1"/>
          <p:nvPr/>
        </p:nvSpPr>
        <p:spPr>
          <a:xfrm>
            <a:off x="11118463" y="6443459"/>
            <a:ext cx="1608922" cy="79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44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.Rmd</a:t>
            </a:r>
          </a:p>
        </p:txBody>
      </p:sp>
      <p:sp>
        <p:nvSpPr>
          <p:cNvPr id="499" name="R…"/>
          <p:cNvSpPr txBox="1"/>
          <p:nvPr/>
        </p:nvSpPr>
        <p:spPr>
          <a:xfrm>
            <a:off x="14401541" y="6209931"/>
            <a:ext cx="1608922" cy="1024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3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R</a:t>
            </a:r>
          </a:p>
          <a:p>
            <a: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package</a:t>
            </a:r>
          </a:p>
        </p:txBody>
      </p:sp>
      <p:sp>
        <p:nvSpPr>
          <p:cNvPr id="500" name="Function"/>
          <p:cNvSpPr txBox="1"/>
          <p:nvPr/>
        </p:nvSpPr>
        <p:spPr>
          <a:xfrm>
            <a:off x="17535049" y="6544733"/>
            <a:ext cx="1753799" cy="58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Function</a:t>
            </a:r>
          </a:p>
        </p:txBody>
      </p:sp>
      <p:sp>
        <p:nvSpPr>
          <p:cNvPr id="501" name="Arguments"/>
          <p:cNvSpPr txBox="1"/>
          <p:nvPr/>
        </p:nvSpPr>
        <p:spPr>
          <a:xfrm>
            <a:off x="20832821" y="6553479"/>
            <a:ext cx="1608922" cy="54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2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Arguments</a:t>
            </a:r>
          </a:p>
        </p:txBody>
      </p:sp>
      <p:sp>
        <p:nvSpPr>
          <p:cNvPr id="502" name="Line 27"/>
          <p:cNvSpPr/>
          <p:nvPr/>
        </p:nvSpPr>
        <p:spPr>
          <a:xfrm flipV="1">
            <a:off x="15194706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6" name="Connection Line"/>
          <p:cNvSpPr/>
          <p:nvPr/>
        </p:nvSpPr>
        <p:spPr>
          <a:xfrm>
            <a:off x="15105955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4" name="Line 27"/>
          <p:cNvSpPr/>
          <p:nvPr/>
        </p:nvSpPr>
        <p:spPr>
          <a:xfrm flipV="1">
            <a:off x="18407850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7" name="Connection Line"/>
          <p:cNvSpPr/>
          <p:nvPr/>
        </p:nvSpPr>
        <p:spPr>
          <a:xfrm>
            <a:off x="18319097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6" name="Line 27"/>
          <p:cNvSpPr/>
          <p:nvPr/>
        </p:nvSpPr>
        <p:spPr>
          <a:xfrm flipV="1">
            <a:off x="21620974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8" name="Connection Line"/>
          <p:cNvSpPr/>
          <p:nvPr/>
        </p:nvSpPr>
        <p:spPr>
          <a:xfrm>
            <a:off x="21532222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8" name="Language"/>
          <p:cNvSpPr txBox="1"/>
          <p:nvPr/>
        </p:nvSpPr>
        <p:spPr>
          <a:xfrm>
            <a:off x="3904992" y="10200264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Language</a:t>
            </a:r>
          </a:p>
        </p:txBody>
      </p:sp>
      <p:sp>
        <p:nvSpPr>
          <p:cNvPr id="509" name="Editor"/>
          <p:cNvSpPr txBox="1"/>
          <p:nvPr/>
        </p:nvSpPr>
        <p:spPr>
          <a:xfrm>
            <a:off x="7031108" y="8198226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Editor</a:t>
            </a:r>
          </a:p>
        </p:txBody>
      </p:sp>
      <p:sp>
        <p:nvSpPr>
          <p:cNvPr id="510" name="Scripts…"/>
          <p:cNvSpPr txBox="1"/>
          <p:nvPr/>
        </p:nvSpPr>
        <p:spPr>
          <a:xfrm>
            <a:off x="9369429" y="7969626"/>
            <a:ext cx="3232785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</a:t>
            </a:r>
          </a:p>
          <a:p>
            <a:pPr algn="ct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/>
              <a:t>Code documents</a:t>
            </a:r>
            <a:r>
              <a:t> </a:t>
            </a:r>
          </a:p>
        </p:txBody>
      </p:sp>
      <p:sp>
        <p:nvSpPr>
          <p:cNvPr id="511" name="Bundle of functions…"/>
          <p:cNvSpPr txBox="1"/>
          <p:nvPr/>
        </p:nvSpPr>
        <p:spPr>
          <a:xfrm>
            <a:off x="13399169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Bundle of functions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and packages</a:t>
            </a:r>
          </a:p>
        </p:txBody>
      </p:sp>
      <p:sp>
        <p:nvSpPr>
          <p:cNvPr id="512" name="Reproducible code…"/>
          <p:cNvSpPr txBox="1"/>
          <p:nvPr/>
        </p:nvSpPr>
        <p:spPr>
          <a:xfrm>
            <a:off x="17040229" y="8001376"/>
            <a:ext cx="2965468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Reproducible code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Arguments as input</a:t>
            </a:r>
          </a:p>
        </p:txBody>
      </p:sp>
      <p:sp>
        <p:nvSpPr>
          <p:cNvPr id="513" name="Input args. X, Y…"/>
          <p:cNvSpPr txBox="1"/>
          <p:nvPr/>
        </p:nvSpPr>
        <p:spPr>
          <a:xfrm>
            <a:off x="19982395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Input args. X, Y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 Z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roup"/>
          <p:cNvGrpSpPr/>
          <p:nvPr/>
        </p:nvGrpSpPr>
        <p:grpSpPr>
          <a:xfrm>
            <a:off x="1391813" y="1524740"/>
            <a:ext cx="8486732" cy="3109759"/>
            <a:chOff x="0" y="0"/>
            <a:chExt cx="8486731" cy="3109757"/>
          </a:xfrm>
        </p:grpSpPr>
        <p:sp>
          <p:nvSpPr>
            <p:cNvPr id="532" name="FIRST TIME IN R?"/>
            <p:cNvSpPr txBox="1"/>
            <p:nvPr/>
          </p:nvSpPr>
          <p:spPr>
            <a:xfrm>
              <a:off x="0" y="644870"/>
              <a:ext cx="8486732" cy="24648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FIRST TIME IN </a:t>
              </a:r>
              <a:r>
                <a:rPr b="1"/>
                <a:t>R</a:t>
              </a:r>
              <a:r>
                <a:t>?</a:t>
              </a:r>
            </a:p>
          </p:txBody>
        </p:sp>
        <p:sp>
          <p:nvSpPr>
            <p:cNvPr id="533" name="FROM EXCEL TO R"/>
            <p:cNvSpPr txBox="1"/>
            <p:nvPr/>
          </p:nvSpPr>
          <p:spPr>
            <a:xfrm>
              <a:off x="1903424" y="0"/>
              <a:ext cx="5789855" cy="390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34" name="Line"/>
            <p:cNvSpPr/>
            <p:nvPr/>
          </p:nvSpPr>
          <p:spPr>
            <a:xfrm>
              <a:off x="99754" y="195272"/>
              <a:ext cx="1525623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36" name="Freeform 66"/>
          <p:cNvSpPr/>
          <p:nvPr/>
        </p:nvSpPr>
        <p:spPr>
          <a:xfrm>
            <a:off x="9888140" y="7012747"/>
            <a:ext cx="3731420" cy="3734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87" y="21487"/>
                </a:moveTo>
                <a:cubicBezTo>
                  <a:pt x="10687" y="21420"/>
                  <a:pt x="10732" y="21375"/>
                  <a:pt x="10800" y="21375"/>
                </a:cubicBezTo>
                <a:cubicBezTo>
                  <a:pt x="10800" y="21375"/>
                  <a:pt x="10800" y="21375"/>
                  <a:pt x="10800" y="21375"/>
                </a:cubicBezTo>
                <a:cubicBezTo>
                  <a:pt x="10845" y="21375"/>
                  <a:pt x="10890" y="21397"/>
                  <a:pt x="10913" y="21442"/>
                </a:cubicBezTo>
                <a:cubicBezTo>
                  <a:pt x="10913" y="21442"/>
                  <a:pt x="10913" y="21442"/>
                  <a:pt x="10913" y="21442"/>
                </a:cubicBezTo>
                <a:cubicBezTo>
                  <a:pt x="10913" y="21397"/>
                  <a:pt x="10958" y="21375"/>
                  <a:pt x="11003" y="21375"/>
                </a:cubicBezTo>
                <a:cubicBezTo>
                  <a:pt x="11003" y="21375"/>
                  <a:pt x="11003" y="21375"/>
                  <a:pt x="11003" y="21375"/>
                </a:cubicBezTo>
                <a:cubicBezTo>
                  <a:pt x="11071" y="21375"/>
                  <a:pt x="11116" y="21420"/>
                  <a:pt x="11116" y="21487"/>
                </a:cubicBezTo>
                <a:cubicBezTo>
                  <a:pt x="11116" y="21487"/>
                  <a:pt x="11116" y="21487"/>
                  <a:pt x="11116" y="21487"/>
                </a:cubicBezTo>
                <a:cubicBezTo>
                  <a:pt x="11116" y="21532"/>
                  <a:pt x="11071" y="21600"/>
                  <a:pt x="11003" y="21600"/>
                </a:cubicBezTo>
                <a:cubicBezTo>
                  <a:pt x="11003" y="21600"/>
                  <a:pt x="11003" y="21600"/>
                  <a:pt x="11003" y="21600"/>
                </a:cubicBezTo>
                <a:cubicBezTo>
                  <a:pt x="10958" y="21600"/>
                  <a:pt x="10913" y="21555"/>
                  <a:pt x="10913" y="21510"/>
                </a:cubicBezTo>
                <a:cubicBezTo>
                  <a:pt x="10913" y="21510"/>
                  <a:pt x="10913" y="21510"/>
                  <a:pt x="10913" y="21510"/>
                </a:cubicBezTo>
                <a:cubicBezTo>
                  <a:pt x="10890" y="21555"/>
                  <a:pt x="1084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0732" y="21600"/>
                  <a:pt x="10687" y="21555"/>
                  <a:pt x="10687" y="21487"/>
                </a:cubicBezTo>
                <a:close/>
                <a:moveTo>
                  <a:pt x="10169" y="21577"/>
                </a:moveTo>
                <a:cubicBezTo>
                  <a:pt x="10101" y="21577"/>
                  <a:pt x="10056" y="21510"/>
                  <a:pt x="10056" y="21465"/>
                </a:cubicBezTo>
                <a:cubicBezTo>
                  <a:pt x="10056" y="21465"/>
                  <a:pt x="10056" y="21465"/>
                  <a:pt x="10056" y="21465"/>
                </a:cubicBezTo>
                <a:cubicBezTo>
                  <a:pt x="10056" y="21397"/>
                  <a:pt x="10124" y="21352"/>
                  <a:pt x="10169" y="21352"/>
                </a:cubicBezTo>
                <a:cubicBezTo>
                  <a:pt x="10169" y="21352"/>
                  <a:pt x="10169" y="21352"/>
                  <a:pt x="10169" y="21352"/>
                </a:cubicBezTo>
                <a:cubicBezTo>
                  <a:pt x="10236" y="21352"/>
                  <a:pt x="10281" y="21397"/>
                  <a:pt x="10281" y="21465"/>
                </a:cubicBezTo>
                <a:cubicBezTo>
                  <a:pt x="10281" y="21465"/>
                  <a:pt x="10281" y="21465"/>
                  <a:pt x="10281" y="21465"/>
                </a:cubicBezTo>
                <a:cubicBezTo>
                  <a:pt x="10281" y="21532"/>
                  <a:pt x="10236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lose/>
                <a:moveTo>
                  <a:pt x="11522" y="21465"/>
                </a:moveTo>
                <a:cubicBezTo>
                  <a:pt x="11522" y="21397"/>
                  <a:pt x="11567" y="21352"/>
                  <a:pt x="11634" y="21329"/>
                </a:cubicBezTo>
                <a:cubicBezTo>
                  <a:pt x="11634" y="21329"/>
                  <a:pt x="11634" y="21329"/>
                  <a:pt x="11634" y="21329"/>
                </a:cubicBezTo>
                <a:cubicBezTo>
                  <a:pt x="11702" y="21329"/>
                  <a:pt x="11747" y="21375"/>
                  <a:pt x="11747" y="21442"/>
                </a:cubicBezTo>
                <a:cubicBezTo>
                  <a:pt x="11747" y="21442"/>
                  <a:pt x="11747" y="21442"/>
                  <a:pt x="11747" y="21442"/>
                </a:cubicBezTo>
                <a:cubicBezTo>
                  <a:pt x="11770" y="21510"/>
                  <a:pt x="11702" y="21555"/>
                  <a:pt x="11657" y="21555"/>
                </a:cubicBezTo>
                <a:cubicBezTo>
                  <a:pt x="11657" y="21555"/>
                  <a:pt x="11657" y="21555"/>
                  <a:pt x="11657" y="21555"/>
                </a:cubicBezTo>
                <a:cubicBezTo>
                  <a:pt x="11657" y="21555"/>
                  <a:pt x="11634" y="21555"/>
                  <a:pt x="11634" y="21555"/>
                </a:cubicBezTo>
                <a:cubicBezTo>
                  <a:pt x="11634" y="21555"/>
                  <a:pt x="11634" y="21555"/>
                  <a:pt x="11634" y="21555"/>
                </a:cubicBezTo>
                <a:cubicBezTo>
                  <a:pt x="11589" y="21555"/>
                  <a:pt x="11544" y="21510"/>
                  <a:pt x="11522" y="21465"/>
                </a:cubicBezTo>
                <a:close/>
                <a:moveTo>
                  <a:pt x="9537" y="21510"/>
                </a:moveTo>
                <a:cubicBezTo>
                  <a:pt x="9470" y="21510"/>
                  <a:pt x="9425" y="21465"/>
                  <a:pt x="9425" y="21397"/>
                </a:cubicBezTo>
                <a:cubicBezTo>
                  <a:pt x="9425" y="21397"/>
                  <a:pt x="9425" y="21397"/>
                  <a:pt x="9425" y="21397"/>
                </a:cubicBezTo>
                <a:cubicBezTo>
                  <a:pt x="9447" y="21329"/>
                  <a:pt x="9492" y="21284"/>
                  <a:pt x="9560" y="21307"/>
                </a:cubicBezTo>
                <a:cubicBezTo>
                  <a:pt x="9560" y="21307"/>
                  <a:pt x="9560" y="21307"/>
                  <a:pt x="9560" y="21307"/>
                </a:cubicBezTo>
                <a:cubicBezTo>
                  <a:pt x="9605" y="21307"/>
                  <a:pt x="9650" y="21352"/>
                  <a:pt x="9650" y="21420"/>
                </a:cubicBezTo>
                <a:cubicBezTo>
                  <a:pt x="9650" y="21420"/>
                  <a:pt x="9650" y="21420"/>
                  <a:pt x="9650" y="21420"/>
                </a:cubicBezTo>
                <a:cubicBezTo>
                  <a:pt x="9650" y="21487"/>
                  <a:pt x="9605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lose/>
                <a:moveTo>
                  <a:pt x="12153" y="21397"/>
                </a:moveTo>
                <a:cubicBezTo>
                  <a:pt x="12153" y="21329"/>
                  <a:pt x="12198" y="21284"/>
                  <a:pt x="12243" y="21262"/>
                </a:cubicBezTo>
                <a:cubicBezTo>
                  <a:pt x="12243" y="21262"/>
                  <a:pt x="12243" y="21262"/>
                  <a:pt x="12243" y="21262"/>
                </a:cubicBezTo>
                <a:cubicBezTo>
                  <a:pt x="12311" y="21262"/>
                  <a:pt x="12378" y="21307"/>
                  <a:pt x="12378" y="21375"/>
                </a:cubicBezTo>
                <a:cubicBezTo>
                  <a:pt x="12378" y="21375"/>
                  <a:pt x="12378" y="21375"/>
                  <a:pt x="12378" y="21375"/>
                </a:cubicBezTo>
                <a:cubicBezTo>
                  <a:pt x="12378" y="21420"/>
                  <a:pt x="12356" y="21487"/>
                  <a:pt x="12288" y="21487"/>
                </a:cubicBezTo>
                <a:cubicBezTo>
                  <a:pt x="12288" y="21487"/>
                  <a:pt x="12288" y="21487"/>
                  <a:pt x="12288" y="21487"/>
                </a:cubicBezTo>
                <a:cubicBezTo>
                  <a:pt x="12288" y="21487"/>
                  <a:pt x="12266" y="21487"/>
                  <a:pt x="12266" y="21487"/>
                </a:cubicBezTo>
                <a:cubicBezTo>
                  <a:pt x="12266" y="21487"/>
                  <a:pt x="12266" y="21487"/>
                  <a:pt x="12266" y="21487"/>
                </a:cubicBezTo>
                <a:cubicBezTo>
                  <a:pt x="12220" y="21487"/>
                  <a:pt x="12175" y="21442"/>
                  <a:pt x="12153" y="21397"/>
                </a:cubicBezTo>
                <a:close/>
                <a:moveTo>
                  <a:pt x="8906" y="21420"/>
                </a:moveTo>
                <a:cubicBezTo>
                  <a:pt x="8838" y="21420"/>
                  <a:pt x="8793" y="21352"/>
                  <a:pt x="8816" y="21307"/>
                </a:cubicBezTo>
                <a:cubicBezTo>
                  <a:pt x="8816" y="21307"/>
                  <a:pt x="8816" y="21307"/>
                  <a:pt x="8816" y="21307"/>
                </a:cubicBezTo>
                <a:cubicBezTo>
                  <a:pt x="8816" y="21239"/>
                  <a:pt x="8884" y="21194"/>
                  <a:pt x="8929" y="21194"/>
                </a:cubicBezTo>
                <a:cubicBezTo>
                  <a:pt x="8929" y="21194"/>
                  <a:pt x="8929" y="21194"/>
                  <a:pt x="8929" y="21194"/>
                </a:cubicBezTo>
                <a:cubicBezTo>
                  <a:pt x="8996" y="21217"/>
                  <a:pt x="9041" y="21284"/>
                  <a:pt x="9019" y="21329"/>
                </a:cubicBezTo>
                <a:cubicBezTo>
                  <a:pt x="9019" y="21329"/>
                  <a:pt x="9019" y="21329"/>
                  <a:pt x="9019" y="21329"/>
                </a:cubicBezTo>
                <a:cubicBezTo>
                  <a:pt x="9019" y="21397"/>
                  <a:pt x="8974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lose/>
                <a:moveTo>
                  <a:pt x="12784" y="21307"/>
                </a:moveTo>
                <a:cubicBezTo>
                  <a:pt x="12762" y="21239"/>
                  <a:pt x="12807" y="21172"/>
                  <a:pt x="12874" y="21172"/>
                </a:cubicBezTo>
                <a:cubicBezTo>
                  <a:pt x="12874" y="21172"/>
                  <a:pt x="12874" y="21172"/>
                  <a:pt x="12874" y="21172"/>
                </a:cubicBezTo>
                <a:cubicBezTo>
                  <a:pt x="12919" y="21149"/>
                  <a:pt x="12987" y="21194"/>
                  <a:pt x="13010" y="21262"/>
                </a:cubicBezTo>
                <a:cubicBezTo>
                  <a:pt x="13010" y="21262"/>
                  <a:pt x="13010" y="21262"/>
                  <a:pt x="13010" y="21262"/>
                </a:cubicBezTo>
                <a:cubicBezTo>
                  <a:pt x="13010" y="21307"/>
                  <a:pt x="12965" y="21375"/>
                  <a:pt x="12919" y="21397"/>
                </a:cubicBezTo>
                <a:cubicBezTo>
                  <a:pt x="12919" y="21397"/>
                  <a:pt x="12919" y="21397"/>
                  <a:pt x="12919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29" y="21397"/>
                  <a:pt x="12784" y="21352"/>
                  <a:pt x="12784" y="21307"/>
                </a:cubicBezTo>
                <a:close/>
                <a:moveTo>
                  <a:pt x="8275" y="21307"/>
                </a:moveTo>
                <a:cubicBezTo>
                  <a:pt x="8207" y="21284"/>
                  <a:pt x="8185" y="21217"/>
                  <a:pt x="8185" y="21149"/>
                </a:cubicBezTo>
                <a:cubicBezTo>
                  <a:pt x="8185" y="21149"/>
                  <a:pt x="8185" y="21149"/>
                  <a:pt x="8185" y="21149"/>
                </a:cubicBezTo>
                <a:cubicBezTo>
                  <a:pt x="8207" y="21104"/>
                  <a:pt x="8275" y="21059"/>
                  <a:pt x="8320" y="21081"/>
                </a:cubicBezTo>
                <a:cubicBezTo>
                  <a:pt x="8320" y="21081"/>
                  <a:pt x="8320" y="21081"/>
                  <a:pt x="8320" y="21081"/>
                </a:cubicBezTo>
                <a:cubicBezTo>
                  <a:pt x="8387" y="21081"/>
                  <a:pt x="8433" y="21149"/>
                  <a:pt x="8410" y="21217"/>
                </a:cubicBezTo>
                <a:cubicBezTo>
                  <a:pt x="8410" y="21217"/>
                  <a:pt x="8410" y="21217"/>
                  <a:pt x="8410" y="21217"/>
                </a:cubicBezTo>
                <a:cubicBezTo>
                  <a:pt x="8387" y="21262"/>
                  <a:pt x="8342" y="21307"/>
                  <a:pt x="8297" y="21307"/>
                </a:cubicBezTo>
                <a:cubicBezTo>
                  <a:pt x="8297" y="21307"/>
                  <a:pt x="8297" y="21307"/>
                  <a:pt x="8297" y="21307"/>
                </a:cubicBezTo>
                <a:cubicBezTo>
                  <a:pt x="8297" y="21307"/>
                  <a:pt x="8275" y="21307"/>
                  <a:pt x="8275" y="21307"/>
                </a:cubicBezTo>
                <a:close/>
                <a:moveTo>
                  <a:pt x="13393" y="21172"/>
                </a:moveTo>
                <a:cubicBezTo>
                  <a:pt x="13370" y="21104"/>
                  <a:pt x="13415" y="21036"/>
                  <a:pt x="13483" y="21036"/>
                </a:cubicBezTo>
                <a:cubicBezTo>
                  <a:pt x="13483" y="21036"/>
                  <a:pt x="13483" y="21036"/>
                  <a:pt x="13483" y="21036"/>
                </a:cubicBezTo>
                <a:cubicBezTo>
                  <a:pt x="13528" y="21014"/>
                  <a:pt x="13596" y="21036"/>
                  <a:pt x="13618" y="21104"/>
                </a:cubicBezTo>
                <a:cubicBezTo>
                  <a:pt x="13618" y="21104"/>
                  <a:pt x="13618" y="21104"/>
                  <a:pt x="13618" y="21104"/>
                </a:cubicBezTo>
                <a:cubicBezTo>
                  <a:pt x="13641" y="21172"/>
                  <a:pt x="13596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06" y="21239"/>
                  <a:pt x="13506" y="21239"/>
                </a:cubicBezTo>
                <a:cubicBezTo>
                  <a:pt x="13506" y="21239"/>
                  <a:pt x="13506" y="21239"/>
                  <a:pt x="13506" y="21239"/>
                </a:cubicBezTo>
                <a:cubicBezTo>
                  <a:pt x="13461" y="21239"/>
                  <a:pt x="13415" y="21217"/>
                  <a:pt x="13393" y="21172"/>
                </a:cubicBezTo>
                <a:close/>
                <a:moveTo>
                  <a:pt x="7666" y="21127"/>
                </a:moveTo>
                <a:cubicBezTo>
                  <a:pt x="7666" y="21127"/>
                  <a:pt x="7666" y="21127"/>
                  <a:pt x="7666" y="21127"/>
                </a:cubicBezTo>
                <a:cubicBezTo>
                  <a:pt x="7666" y="21127"/>
                  <a:pt x="7666" y="21127"/>
                  <a:pt x="7666" y="21127"/>
                </a:cubicBezTo>
                <a:cubicBezTo>
                  <a:pt x="7598" y="21104"/>
                  <a:pt x="7553" y="21036"/>
                  <a:pt x="7576" y="20991"/>
                </a:cubicBezTo>
                <a:cubicBezTo>
                  <a:pt x="7576" y="20991"/>
                  <a:pt x="7576" y="20991"/>
                  <a:pt x="7576" y="20991"/>
                </a:cubicBezTo>
                <a:cubicBezTo>
                  <a:pt x="7598" y="20924"/>
                  <a:pt x="7666" y="20901"/>
                  <a:pt x="7734" y="20924"/>
                </a:cubicBezTo>
                <a:cubicBezTo>
                  <a:pt x="7734" y="20924"/>
                  <a:pt x="7734" y="20924"/>
                  <a:pt x="7734" y="20924"/>
                </a:cubicBezTo>
                <a:cubicBezTo>
                  <a:pt x="7779" y="20924"/>
                  <a:pt x="7824" y="20991"/>
                  <a:pt x="7801" y="21059"/>
                </a:cubicBezTo>
                <a:cubicBezTo>
                  <a:pt x="7801" y="21059"/>
                  <a:pt x="7801" y="21059"/>
                  <a:pt x="7801" y="21059"/>
                </a:cubicBezTo>
                <a:cubicBezTo>
                  <a:pt x="7779" y="21104"/>
                  <a:pt x="7734" y="21127"/>
                  <a:pt x="7689" y="21127"/>
                </a:cubicBezTo>
                <a:cubicBezTo>
                  <a:pt x="7689" y="21127"/>
                  <a:pt x="7689" y="21127"/>
                  <a:pt x="7689" y="21127"/>
                </a:cubicBezTo>
                <a:cubicBezTo>
                  <a:pt x="7689" y="21127"/>
                  <a:pt x="7666" y="21127"/>
                  <a:pt x="7666" y="21127"/>
                </a:cubicBezTo>
                <a:close/>
                <a:moveTo>
                  <a:pt x="14002" y="20991"/>
                </a:moveTo>
                <a:cubicBezTo>
                  <a:pt x="13979" y="20924"/>
                  <a:pt x="14024" y="20878"/>
                  <a:pt x="14069" y="20856"/>
                </a:cubicBezTo>
                <a:cubicBezTo>
                  <a:pt x="14069" y="20856"/>
                  <a:pt x="14069" y="20856"/>
                  <a:pt x="14069" y="20856"/>
                </a:cubicBezTo>
                <a:cubicBezTo>
                  <a:pt x="14137" y="20833"/>
                  <a:pt x="14205" y="20856"/>
                  <a:pt x="14227" y="20924"/>
                </a:cubicBezTo>
                <a:cubicBezTo>
                  <a:pt x="14227" y="20924"/>
                  <a:pt x="14227" y="20924"/>
                  <a:pt x="14227" y="20924"/>
                </a:cubicBezTo>
                <a:cubicBezTo>
                  <a:pt x="14227" y="20991"/>
                  <a:pt x="14205" y="21036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14" y="21059"/>
                  <a:pt x="14114" y="21059"/>
                </a:cubicBezTo>
                <a:cubicBezTo>
                  <a:pt x="14114" y="21059"/>
                  <a:pt x="14114" y="21059"/>
                  <a:pt x="14114" y="21059"/>
                </a:cubicBezTo>
                <a:cubicBezTo>
                  <a:pt x="14069" y="21059"/>
                  <a:pt x="14024" y="21036"/>
                  <a:pt x="14002" y="20991"/>
                </a:cubicBezTo>
                <a:close/>
                <a:moveTo>
                  <a:pt x="7057" y="20924"/>
                </a:moveTo>
                <a:cubicBezTo>
                  <a:pt x="7057" y="20924"/>
                  <a:pt x="7057" y="20924"/>
                  <a:pt x="7057" y="20924"/>
                </a:cubicBezTo>
                <a:cubicBezTo>
                  <a:pt x="7057" y="20924"/>
                  <a:pt x="7057" y="20924"/>
                  <a:pt x="7057" y="20924"/>
                </a:cubicBezTo>
                <a:cubicBezTo>
                  <a:pt x="6990" y="20901"/>
                  <a:pt x="6967" y="20833"/>
                  <a:pt x="6990" y="20788"/>
                </a:cubicBezTo>
                <a:cubicBezTo>
                  <a:pt x="6990" y="20788"/>
                  <a:pt x="6990" y="20788"/>
                  <a:pt x="6990" y="20788"/>
                </a:cubicBezTo>
                <a:cubicBezTo>
                  <a:pt x="7012" y="20721"/>
                  <a:pt x="7080" y="20698"/>
                  <a:pt x="7125" y="20721"/>
                </a:cubicBezTo>
                <a:cubicBezTo>
                  <a:pt x="7125" y="20721"/>
                  <a:pt x="7125" y="20721"/>
                  <a:pt x="7125" y="20721"/>
                </a:cubicBezTo>
                <a:cubicBezTo>
                  <a:pt x="7192" y="20743"/>
                  <a:pt x="7215" y="20788"/>
                  <a:pt x="7192" y="20856"/>
                </a:cubicBezTo>
                <a:cubicBezTo>
                  <a:pt x="7192" y="20856"/>
                  <a:pt x="7192" y="20856"/>
                  <a:pt x="7192" y="20856"/>
                </a:cubicBezTo>
                <a:cubicBezTo>
                  <a:pt x="7170" y="20901"/>
                  <a:pt x="7147" y="20924"/>
                  <a:pt x="7102" y="20924"/>
                </a:cubicBezTo>
                <a:cubicBezTo>
                  <a:pt x="7102" y="20924"/>
                  <a:pt x="7102" y="20924"/>
                  <a:pt x="7102" y="20924"/>
                </a:cubicBezTo>
                <a:cubicBezTo>
                  <a:pt x="7080" y="20924"/>
                  <a:pt x="7057" y="20924"/>
                  <a:pt x="7057" y="20924"/>
                </a:cubicBezTo>
                <a:close/>
                <a:moveTo>
                  <a:pt x="14610" y="20788"/>
                </a:moveTo>
                <a:cubicBezTo>
                  <a:pt x="14588" y="20721"/>
                  <a:pt x="14610" y="20653"/>
                  <a:pt x="14656" y="20630"/>
                </a:cubicBezTo>
                <a:cubicBezTo>
                  <a:pt x="14656" y="20630"/>
                  <a:pt x="14656" y="20630"/>
                  <a:pt x="14656" y="20630"/>
                </a:cubicBezTo>
                <a:cubicBezTo>
                  <a:pt x="14723" y="20608"/>
                  <a:pt x="14791" y="20653"/>
                  <a:pt x="14813" y="20698"/>
                </a:cubicBezTo>
                <a:cubicBezTo>
                  <a:pt x="14813" y="20698"/>
                  <a:pt x="14813" y="20698"/>
                  <a:pt x="14813" y="20698"/>
                </a:cubicBezTo>
                <a:cubicBezTo>
                  <a:pt x="14836" y="20766"/>
                  <a:pt x="14813" y="20833"/>
                  <a:pt x="14746" y="20856"/>
                </a:cubicBezTo>
                <a:cubicBezTo>
                  <a:pt x="14746" y="20856"/>
                  <a:pt x="14746" y="20856"/>
                  <a:pt x="14746" y="20856"/>
                </a:cubicBezTo>
                <a:cubicBezTo>
                  <a:pt x="14723" y="20856"/>
                  <a:pt x="14723" y="20856"/>
                  <a:pt x="14701" y="20856"/>
                </a:cubicBezTo>
                <a:cubicBezTo>
                  <a:pt x="14701" y="20856"/>
                  <a:pt x="14701" y="20856"/>
                  <a:pt x="14701" y="20856"/>
                </a:cubicBezTo>
                <a:cubicBezTo>
                  <a:pt x="14656" y="20856"/>
                  <a:pt x="14610" y="20833"/>
                  <a:pt x="14610" y="20788"/>
                </a:cubicBezTo>
                <a:close/>
                <a:moveTo>
                  <a:pt x="6471" y="20676"/>
                </a:moveTo>
                <a:cubicBezTo>
                  <a:pt x="6471" y="20676"/>
                  <a:pt x="6471" y="20676"/>
                  <a:pt x="6471" y="20676"/>
                </a:cubicBezTo>
                <a:cubicBezTo>
                  <a:pt x="6471" y="20676"/>
                  <a:pt x="6471" y="20676"/>
                  <a:pt x="6471" y="20676"/>
                </a:cubicBezTo>
                <a:cubicBezTo>
                  <a:pt x="6403" y="20653"/>
                  <a:pt x="6381" y="20585"/>
                  <a:pt x="6403" y="20540"/>
                </a:cubicBezTo>
                <a:cubicBezTo>
                  <a:pt x="6403" y="20540"/>
                  <a:pt x="6403" y="20540"/>
                  <a:pt x="6403" y="20540"/>
                </a:cubicBezTo>
                <a:cubicBezTo>
                  <a:pt x="6426" y="20473"/>
                  <a:pt x="6494" y="20450"/>
                  <a:pt x="6561" y="20473"/>
                </a:cubicBezTo>
                <a:cubicBezTo>
                  <a:pt x="6561" y="20473"/>
                  <a:pt x="6561" y="20473"/>
                  <a:pt x="6561" y="20473"/>
                </a:cubicBezTo>
                <a:cubicBezTo>
                  <a:pt x="6606" y="20495"/>
                  <a:pt x="6629" y="20563"/>
                  <a:pt x="6606" y="20630"/>
                </a:cubicBezTo>
                <a:cubicBezTo>
                  <a:pt x="6606" y="20630"/>
                  <a:pt x="6606" y="20630"/>
                  <a:pt x="6606" y="20630"/>
                </a:cubicBezTo>
                <a:cubicBezTo>
                  <a:pt x="6584" y="20676"/>
                  <a:pt x="6539" y="20698"/>
                  <a:pt x="6516" y="20698"/>
                </a:cubicBezTo>
                <a:cubicBezTo>
                  <a:pt x="6516" y="20698"/>
                  <a:pt x="6516" y="20698"/>
                  <a:pt x="6516" y="20698"/>
                </a:cubicBezTo>
                <a:cubicBezTo>
                  <a:pt x="6494" y="20698"/>
                  <a:pt x="6471" y="20698"/>
                  <a:pt x="6471" y="20676"/>
                </a:cubicBezTo>
                <a:close/>
                <a:moveTo>
                  <a:pt x="15174" y="20540"/>
                </a:moveTo>
                <a:cubicBezTo>
                  <a:pt x="15152" y="20495"/>
                  <a:pt x="15174" y="20428"/>
                  <a:pt x="15242" y="20382"/>
                </a:cubicBezTo>
                <a:cubicBezTo>
                  <a:pt x="15242" y="20382"/>
                  <a:pt x="15242" y="20382"/>
                  <a:pt x="15242" y="20382"/>
                </a:cubicBezTo>
                <a:cubicBezTo>
                  <a:pt x="15287" y="20360"/>
                  <a:pt x="15354" y="20382"/>
                  <a:pt x="15377" y="20450"/>
                </a:cubicBezTo>
                <a:cubicBezTo>
                  <a:pt x="15377" y="20450"/>
                  <a:pt x="15377" y="20450"/>
                  <a:pt x="15377" y="20450"/>
                </a:cubicBezTo>
                <a:cubicBezTo>
                  <a:pt x="15422" y="20495"/>
                  <a:pt x="15377" y="20563"/>
                  <a:pt x="15332" y="20608"/>
                </a:cubicBezTo>
                <a:cubicBezTo>
                  <a:pt x="15332" y="20608"/>
                  <a:pt x="15332" y="20608"/>
                  <a:pt x="15332" y="20608"/>
                </a:cubicBezTo>
                <a:cubicBezTo>
                  <a:pt x="15309" y="20608"/>
                  <a:pt x="15309" y="20608"/>
                  <a:pt x="15287" y="20608"/>
                </a:cubicBezTo>
                <a:cubicBezTo>
                  <a:pt x="15287" y="20608"/>
                  <a:pt x="15287" y="20608"/>
                  <a:pt x="15287" y="20608"/>
                </a:cubicBezTo>
                <a:cubicBezTo>
                  <a:pt x="15242" y="20608"/>
                  <a:pt x="15197" y="20585"/>
                  <a:pt x="15174" y="20540"/>
                </a:cubicBezTo>
                <a:close/>
                <a:moveTo>
                  <a:pt x="5885" y="20405"/>
                </a:moveTo>
                <a:cubicBezTo>
                  <a:pt x="5817" y="20382"/>
                  <a:pt x="5817" y="20315"/>
                  <a:pt x="5840" y="20247"/>
                </a:cubicBezTo>
                <a:cubicBezTo>
                  <a:pt x="5840" y="20247"/>
                  <a:pt x="5840" y="20247"/>
                  <a:pt x="5840" y="20247"/>
                </a:cubicBezTo>
                <a:cubicBezTo>
                  <a:pt x="5862" y="20202"/>
                  <a:pt x="5930" y="20180"/>
                  <a:pt x="5997" y="20202"/>
                </a:cubicBezTo>
                <a:cubicBezTo>
                  <a:pt x="5997" y="20202"/>
                  <a:pt x="5997" y="20202"/>
                  <a:pt x="5997" y="20202"/>
                </a:cubicBezTo>
                <a:cubicBezTo>
                  <a:pt x="6043" y="20247"/>
                  <a:pt x="6065" y="20315"/>
                  <a:pt x="6043" y="20360"/>
                </a:cubicBezTo>
                <a:cubicBezTo>
                  <a:pt x="6043" y="20360"/>
                  <a:pt x="6043" y="20360"/>
                  <a:pt x="6043" y="20360"/>
                </a:cubicBezTo>
                <a:cubicBezTo>
                  <a:pt x="6020" y="20405"/>
                  <a:pt x="5975" y="20428"/>
                  <a:pt x="5930" y="20428"/>
                </a:cubicBezTo>
                <a:cubicBezTo>
                  <a:pt x="5930" y="20428"/>
                  <a:pt x="5930" y="20428"/>
                  <a:pt x="5930" y="20428"/>
                </a:cubicBezTo>
                <a:cubicBezTo>
                  <a:pt x="5907" y="20428"/>
                  <a:pt x="5907" y="20428"/>
                  <a:pt x="5885" y="20405"/>
                </a:cubicBezTo>
                <a:close/>
                <a:moveTo>
                  <a:pt x="15738" y="20270"/>
                </a:moveTo>
                <a:cubicBezTo>
                  <a:pt x="15715" y="20202"/>
                  <a:pt x="15738" y="20134"/>
                  <a:pt x="15805" y="20112"/>
                </a:cubicBezTo>
                <a:cubicBezTo>
                  <a:pt x="15783" y="20112"/>
                  <a:pt x="15783" y="20112"/>
                  <a:pt x="15783" y="20112"/>
                </a:cubicBezTo>
                <a:cubicBezTo>
                  <a:pt x="15851" y="20089"/>
                  <a:pt x="15918" y="20112"/>
                  <a:pt x="15941" y="20157"/>
                </a:cubicBezTo>
                <a:cubicBezTo>
                  <a:pt x="15941" y="20157"/>
                  <a:pt x="15941" y="20157"/>
                  <a:pt x="15941" y="20157"/>
                </a:cubicBezTo>
                <a:cubicBezTo>
                  <a:pt x="15986" y="20225"/>
                  <a:pt x="15963" y="20292"/>
                  <a:pt x="15896" y="20315"/>
                </a:cubicBezTo>
                <a:cubicBezTo>
                  <a:pt x="15896" y="20315"/>
                  <a:pt x="15896" y="20315"/>
                  <a:pt x="15896" y="20315"/>
                </a:cubicBezTo>
                <a:cubicBezTo>
                  <a:pt x="15873" y="20315"/>
                  <a:pt x="15873" y="20315"/>
                  <a:pt x="15851" y="20315"/>
                </a:cubicBezTo>
                <a:cubicBezTo>
                  <a:pt x="15851" y="20315"/>
                  <a:pt x="15851" y="20315"/>
                  <a:pt x="15851" y="20315"/>
                </a:cubicBezTo>
                <a:cubicBezTo>
                  <a:pt x="15805" y="20315"/>
                  <a:pt x="15760" y="20315"/>
                  <a:pt x="15738" y="20270"/>
                </a:cubicBezTo>
                <a:close/>
                <a:moveTo>
                  <a:pt x="5321" y="20089"/>
                </a:moveTo>
                <a:cubicBezTo>
                  <a:pt x="5321" y="20089"/>
                  <a:pt x="5321" y="20089"/>
                  <a:pt x="5321" y="20089"/>
                </a:cubicBezTo>
                <a:cubicBezTo>
                  <a:pt x="5321" y="20089"/>
                  <a:pt x="5321" y="20089"/>
                  <a:pt x="5321" y="20089"/>
                </a:cubicBezTo>
                <a:cubicBezTo>
                  <a:pt x="5276" y="20067"/>
                  <a:pt x="5253" y="19999"/>
                  <a:pt x="5276" y="19954"/>
                </a:cubicBezTo>
                <a:cubicBezTo>
                  <a:pt x="5276" y="19954"/>
                  <a:pt x="5276" y="19954"/>
                  <a:pt x="5276" y="19954"/>
                </a:cubicBezTo>
                <a:cubicBezTo>
                  <a:pt x="5321" y="19886"/>
                  <a:pt x="5389" y="19864"/>
                  <a:pt x="5434" y="19909"/>
                </a:cubicBezTo>
                <a:cubicBezTo>
                  <a:pt x="5434" y="19909"/>
                  <a:pt x="5434" y="19909"/>
                  <a:pt x="5434" y="19909"/>
                </a:cubicBezTo>
                <a:cubicBezTo>
                  <a:pt x="5501" y="19932"/>
                  <a:pt x="5501" y="19999"/>
                  <a:pt x="5479" y="20067"/>
                </a:cubicBezTo>
                <a:cubicBezTo>
                  <a:pt x="5479" y="20067"/>
                  <a:pt x="5479" y="20067"/>
                  <a:pt x="5479" y="20067"/>
                </a:cubicBezTo>
                <a:cubicBezTo>
                  <a:pt x="5456" y="20089"/>
                  <a:pt x="5411" y="20112"/>
                  <a:pt x="5389" y="20112"/>
                </a:cubicBezTo>
                <a:cubicBezTo>
                  <a:pt x="5389" y="20112"/>
                  <a:pt x="5389" y="20112"/>
                  <a:pt x="5389" y="20112"/>
                </a:cubicBezTo>
                <a:cubicBezTo>
                  <a:pt x="5366" y="20112"/>
                  <a:pt x="5344" y="20112"/>
                  <a:pt x="5321" y="20089"/>
                </a:cubicBezTo>
                <a:close/>
                <a:moveTo>
                  <a:pt x="16301" y="19954"/>
                </a:moveTo>
                <a:cubicBezTo>
                  <a:pt x="16256" y="19909"/>
                  <a:pt x="16279" y="19841"/>
                  <a:pt x="16324" y="19796"/>
                </a:cubicBezTo>
                <a:cubicBezTo>
                  <a:pt x="16324" y="19796"/>
                  <a:pt x="16324" y="19796"/>
                  <a:pt x="16324" y="19796"/>
                </a:cubicBezTo>
                <a:cubicBezTo>
                  <a:pt x="16392" y="19774"/>
                  <a:pt x="16459" y="19796"/>
                  <a:pt x="16482" y="19841"/>
                </a:cubicBezTo>
                <a:cubicBezTo>
                  <a:pt x="16482" y="19841"/>
                  <a:pt x="16482" y="19841"/>
                  <a:pt x="16482" y="19841"/>
                </a:cubicBezTo>
                <a:cubicBezTo>
                  <a:pt x="16527" y="19886"/>
                  <a:pt x="16504" y="19954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37" y="19999"/>
                  <a:pt x="16414" y="19999"/>
                  <a:pt x="16392" y="19999"/>
                </a:cubicBezTo>
                <a:cubicBezTo>
                  <a:pt x="16392" y="19999"/>
                  <a:pt x="16392" y="19999"/>
                  <a:pt x="16392" y="19999"/>
                </a:cubicBezTo>
                <a:cubicBezTo>
                  <a:pt x="16347" y="19999"/>
                  <a:pt x="16324" y="19999"/>
                  <a:pt x="16301" y="19954"/>
                </a:cubicBezTo>
                <a:close/>
                <a:moveTo>
                  <a:pt x="4780" y="19751"/>
                </a:moveTo>
                <a:cubicBezTo>
                  <a:pt x="4735" y="19729"/>
                  <a:pt x="4712" y="19661"/>
                  <a:pt x="4757" y="19593"/>
                </a:cubicBezTo>
                <a:cubicBezTo>
                  <a:pt x="4757" y="19593"/>
                  <a:pt x="4757" y="19593"/>
                  <a:pt x="4757" y="19593"/>
                </a:cubicBezTo>
                <a:cubicBezTo>
                  <a:pt x="4780" y="19548"/>
                  <a:pt x="4870" y="19548"/>
                  <a:pt x="4915" y="19571"/>
                </a:cubicBezTo>
                <a:cubicBezTo>
                  <a:pt x="4915" y="19571"/>
                  <a:pt x="4915" y="19571"/>
                  <a:pt x="4915" y="19571"/>
                </a:cubicBezTo>
                <a:cubicBezTo>
                  <a:pt x="4960" y="19616"/>
                  <a:pt x="4983" y="19684"/>
                  <a:pt x="4938" y="19729"/>
                </a:cubicBezTo>
                <a:cubicBezTo>
                  <a:pt x="4938" y="19729"/>
                  <a:pt x="4938" y="19729"/>
                  <a:pt x="4938" y="19729"/>
                </a:cubicBezTo>
                <a:cubicBezTo>
                  <a:pt x="4915" y="19751"/>
                  <a:pt x="4893" y="19774"/>
                  <a:pt x="4848" y="19774"/>
                </a:cubicBezTo>
                <a:cubicBezTo>
                  <a:pt x="4848" y="19774"/>
                  <a:pt x="4848" y="19774"/>
                  <a:pt x="4848" y="19774"/>
                </a:cubicBezTo>
                <a:cubicBezTo>
                  <a:pt x="4825" y="19774"/>
                  <a:pt x="4803" y="19774"/>
                  <a:pt x="4780" y="19751"/>
                </a:cubicBezTo>
                <a:close/>
                <a:moveTo>
                  <a:pt x="16820" y="19616"/>
                </a:moveTo>
                <a:cubicBezTo>
                  <a:pt x="16797" y="19571"/>
                  <a:pt x="16797" y="19503"/>
                  <a:pt x="16865" y="19458"/>
                </a:cubicBezTo>
                <a:cubicBezTo>
                  <a:pt x="16865" y="19458"/>
                  <a:pt x="16865" y="19458"/>
                  <a:pt x="16865" y="19458"/>
                </a:cubicBezTo>
                <a:cubicBezTo>
                  <a:pt x="16910" y="19413"/>
                  <a:pt x="16978" y="19435"/>
                  <a:pt x="17023" y="19481"/>
                </a:cubicBezTo>
                <a:cubicBezTo>
                  <a:pt x="17023" y="19481"/>
                  <a:pt x="17023" y="19481"/>
                  <a:pt x="17023" y="19481"/>
                </a:cubicBezTo>
                <a:cubicBezTo>
                  <a:pt x="17046" y="19526"/>
                  <a:pt x="17046" y="19616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55" y="19661"/>
                  <a:pt x="16933" y="19661"/>
                  <a:pt x="16910" y="19661"/>
                </a:cubicBezTo>
                <a:cubicBezTo>
                  <a:pt x="16910" y="19661"/>
                  <a:pt x="16910" y="19661"/>
                  <a:pt x="16910" y="19661"/>
                </a:cubicBezTo>
                <a:cubicBezTo>
                  <a:pt x="16888" y="19661"/>
                  <a:pt x="16843" y="19638"/>
                  <a:pt x="16820" y="19616"/>
                </a:cubicBezTo>
                <a:close/>
                <a:moveTo>
                  <a:pt x="4261" y="19390"/>
                </a:moveTo>
                <a:cubicBezTo>
                  <a:pt x="4261" y="19390"/>
                  <a:pt x="4261" y="19390"/>
                  <a:pt x="4261" y="19390"/>
                </a:cubicBezTo>
                <a:cubicBezTo>
                  <a:pt x="4261" y="19390"/>
                  <a:pt x="4261" y="19390"/>
                  <a:pt x="4261" y="19390"/>
                </a:cubicBezTo>
                <a:cubicBezTo>
                  <a:pt x="4216" y="19345"/>
                  <a:pt x="4216" y="19278"/>
                  <a:pt x="4239" y="19233"/>
                </a:cubicBezTo>
                <a:cubicBezTo>
                  <a:pt x="4239" y="19233"/>
                  <a:pt x="4239" y="19233"/>
                  <a:pt x="4239" y="19233"/>
                </a:cubicBezTo>
                <a:cubicBezTo>
                  <a:pt x="4284" y="19187"/>
                  <a:pt x="4352" y="19165"/>
                  <a:pt x="4397" y="19210"/>
                </a:cubicBezTo>
                <a:cubicBezTo>
                  <a:pt x="4397" y="19210"/>
                  <a:pt x="4397" y="19210"/>
                  <a:pt x="4397" y="19210"/>
                </a:cubicBezTo>
                <a:cubicBezTo>
                  <a:pt x="4442" y="19255"/>
                  <a:pt x="4464" y="19323"/>
                  <a:pt x="4419" y="19368"/>
                </a:cubicBezTo>
                <a:cubicBezTo>
                  <a:pt x="4419" y="19368"/>
                  <a:pt x="4419" y="19368"/>
                  <a:pt x="4419" y="19368"/>
                </a:cubicBezTo>
                <a:cubicBezTo>
                  <a:pt x="4397" y="19390"/>
                  <a:pt x="4374" y="19413"/>
                  <a:pt x="4329" y="19413"/>
                </a:cubicBezTo>
                <a:cubicBezTo>
                  <a:pt x="4329" y="19413"/>
                  <a:pt x="4329" y="19413"/>
                  <a:pt x="4329" y="19413"/>
                </a:cubicBezTo>
                <a:cubicBezTo>
                  <a:pt x="4306" y="19413"/>
                  <a:pt x="4284" y="19413"/>
                  <a:pt x="4261" y="19390"/>
                </a:cubicBezTo>
                <a:close/>
                <a:moveTo>
                  <a:pt x="17339" y="19233"/>
                </a:moveTo>
                <a:cubicBezTo>
                  <a:pt x="17294" y="19187"/>
                  <a:pt x="17316" y="19120"/>
                  <a:pt x="17361" y="19075"/>
                </a:cubicBezTo>
                <a:cubicBezTo>
                  <a:pt x="17361" y="19075"/>
                  <a:pt x="17361" y="19075"/>
                  <a:pt x="17361" y="19075"/>
                </a:cubicBezTo>
                <a:cubicBezTo>
                  <a:pt x="17406" y="19052"/>
                  <a:pt x="17474" y="19052"/>
                  <a:pt x="17519" y="19097"/>
                </a:cubicBezTo>
                <a:cubicBezTo>
                  <a:pt x="17519" y="19097"/>
                  <a:pt x="17519" y="19097"/>
                  <a:pt x="17519" y="19097"/>
                </a:cubicBezTo>
                <a:cubicBezTo>
                  <a:pt x="17564" y="19142"/>
                  <a:pt x="17542" y="19233"/>
                  <a:pt x="17496" y="19255"/>
                </a:cubicBezTo>
                <a:cubicBezTo>
                  <a:pt x="17496" y="19255"/>
                  <a:pt x="17496" y="19255"/>
                  <a:pt x="17496" y="19255"/>
                </a:cubicBezTo>
                <a:cubicBezTo>
                  <a:pt x="17474" y="19278"/>
                  <a:pt x="17451" y="19278"/>
                  <a:pt x="17429" y="19278"/>
                </a:cubicBezTo>
                <a:cubicBezTo>
                  <a:pt x="17429" y="19278"/>
                  <a:pt x="17429" y="19278"/>
                  <a:pt x="17429" y="19278"/>
                </a:cubicBezTo>
                <a:cubicBezTo>
                  <a:pt x="17384" y="19278"/>
                  <a:pt x="17361" y="19278"/>
                  <a:pt x="17339" y="19233"/>
                </a:cubicBezTo>
                <a:close/>
                <a:moveTo>
                  <a:pt x="3765" y="18985"/>
                </a:moveTo>
                <a:cubicBezTo>
                  <a:pt x="3720" y="18939"/>
                  <a:pt x="3720" y="18872"/>
                  <a:pt x="3765" y="18827"/>
                </a:cubicBezTo>
                <a:cubicBezTo>
                  <a:pt x="3765" y="18827"/>
                  <a:pt x="3765" y="18827"/>
                  <a:pt x="3765" y="18827"/>
                </a:cubicBezTo>
                <a:cubicBezTo>
                  <a:pt x="3810" y="18782"/>
                  <a:pt x="3878" y="18782"/>
                  <a:pt x="3923" y="18827"/>
                </a:cubicBezTo>
                <a:cubicBezTo>
                  <a:pt x="3923" y="18827"/>
                  <a:pt x="3923" y="18827"/>
                  <a:pt x="3923" y="18827"/>
                </a:cubicBezTo>
                <a:cubicBezTo>
                  <a:pt x="3968" y="18849"/>
                  <a:pt x="3968" y="18917"/>
                  <a:pt x="3923" y="18985"/>
                </a:cubicBezTo>
                <a:cubicBezTo>
                  <a:pt x="3923" y="18985"/>
                  <a:pt x="3923" y="18985"/>
                  <a:pt x="3923" y="18985"/>
                </a:cubicBezTo>
                <a:cubicBezTo>
                  <a:pt x="3901" y="19007"/>
                  <a:pt x="3878" y="19007"/>
                  <a:pt x="3833" y="19007"/>
                </a:cubicBezTo>
                <a:cubicBezTo>
                  <a:pt x="3833" y="19007"/>
                  <a:pt x="3833" y="19007"/>
                  <a:pt x="3833" y="19007"/>
                </a:cubicBezTo>
                <a:cubicBezTo>
                  <a:pt x="3810" y="19007"/>
                  <a:pt x="3788" y="19007"/>
                  <a:pt x="3765" y="18985"/>
                </a:cubicBezTo>
                <a:close/>
                <a:moveTo>
                  <a:pt x="17835" y="18849"/>
                </a:moveTo>
                <a:cubicBezTo>
                  <a:pt x="17790" y="18804"/>
                  <a:pt x="17790" y="18714"/>
                  <a:pt x="17835" y="18691"/>
                </a:cubicBezTo>
                <a:cubicBezTo>
                  <a:pt x="17835" y="18691"/>
                  <a:pt x="17835" y="18691"/>
                  <a:pt x="17835" y="18691"/>
                </a:cubicBezTo>
                <a:cubicBezTo>
                  <a:pt x="17880" y="18646"/>
                  <a:pt x="17947" y="18646"/>
                  <a:pt x="17992" y="18691"/>
                </a:cubicBezTo>
                <a:cubicBezTo>
                  <a:pt x="17992" y="18691"/>
                  <a:pt x="17992" y="18691"/>
                  <a:pt x="17992" y="18691"/>
                </a:cubicBezTo>
                <a:cubicBezTo>
                  <a:pt x="18038" y="18737"/>
                  <a:pt x="18038" y="18804"/>
                  <a:pt x="17992" y="18849"/>
                </a:cubicBezTo>
                <a:cubicBezTo>
                  <a:pt x="17992" y="18849"/>
                  <a:pt x="17992" y="18849"/>
                  <a:pt x="17992" y="18849"/>
                </a:cubicBezTo>
                <a:cubicBezTo>
                  <a:pt x="17970" y="18872"/>
                  <a:pt x="17925" y="18872"/>
                  <a:pt x="17902" y="18872"/>
                </a:cubicBezTo>
                <a:cubicBezTo>
                  <a:pt x="17902" y="18872"/>
                  <a:pt x="17902" y="18872"/>
                  <a:pt x="17902" y="18872"/>
                </a:cubicBezTo>
                <a:cubicBezTo>
                  <a:pt x="17880" y="18872"/>
                  <a:pt x="17857" y="18872"/>
                  <a:pt x="17835" y="18849"/>
                </a:cubicBezTo>
                <a:close/>
                <a:moveTo>
                  <a:pt x="3292" y="18556"/>
                </a:moveTo>
                <a:cubicBezTo>
                  <a:pt x="3247" y="18511"/>
                  <a:pt x="3247" y="18443"/>
                  <a:pt x="3292" y="18398"/>
                </a:cubicBezTo>
                <a:cubicBezTo>
                  <a:pt x="3292" y="18398"/>
                  <a:pt x="3292" y="18398"/>
                  <a:pt x="3292" y="18398"/>
                </a:cubicBezTo>
                <a:cubicBezTo>
                  <a:pt x="3337" y="18353"/>
                  <a:pt x="3405" y="18353"/>
                  <a:pt x="3450" y="18398"/>
                </a:cubicBezTo>
                <a:cubicBezTo>
                  <a:pt x="3450" y="18398"/>
                  <a:pt x="3450" y="18398"/>
                  <a:pt x="3450" y="18398"/>
                </a:cubicBezTo>
                <a:cubicBezTo>
                  <a:pt x="3495" y="18443"/>
                  <a:pt x="3495" y="18511"/>
                  <a:pt x="3450" y="18556"/>
                </a:cubicBezTo>
                <a:cubicBezTo>
                  <a:pt x="3450" y="18556"/>
                  <a:pt x="3450" y="18556"/>
                  <a:pt x="3450" y="18556"/>
                </a:cubicBezTo>
                <a:cubicBezTo>
                  <a:pt x="3427" y="18579"/>
                  <a:pt x="3405" y="18579"/>
                  <a:pt x="3382" y="18579"/>
                </a:cubicBezTo>
                <a:cubicBezTo>
                  <a:pt x="3382" y="18579"/>
                  <a:pt x="3382" y="18579"/>
                  <a:pt x="3382" y="18579"/>
                </a:cubicBezTo>
                <a:cubicBezTo>
                  <a:pt x="3359" y="18579"/>
                  <a:pt x="3314" y="18579"/>
                  <a:pt x="3292" y="18556"/>
                </a:cubicBezTo>
                <a:close/>
                <a:moveTo>
                  <a:pt x="18286" y="18421"/>
                </a:moveTo>
                <a:cubicBezTo>
                  <a:pt x="18241" y="18376"/>
                  <a:pt x="18241" y="18308"/>
                  <a:pt x="18286" y="18263"/>
                </a:cubicBezTo>
                <a:cubicBezTo>
                  <a:pt x="18286" y="18263"/>
                  <a:pt x="18286" y="18263"/>
                  <a:pt x="18286" y="18263"/>
                </a:cubicBezTo>
                <a:cubicBezTo>
                  <a:pt x="18331" y="18218"/>
                  <a:pt x="18398" y="18218"/>
                  <a:pt x="18443" y="18263"/>
                </a:cubicBezTo>
                <a:cubicBezTo>
                  <a:pt x="18443" y="18263"/>
                  <a:pt x="18443" y="18263"/>
                  <a:pt x="18443" y="18263"/>
                </a:cubicBezTo>
                <a:cubicBezTo>
                  <a:pt x="18489" y="18308"/>
                  <a:pt x="18489" y="18376"/>
                  <a:pt x="18443" y="18421"/>
                </a:cubicBezTo>
                <a:cubicBezTo>
                  <a:pt x="18443" y="18421"/>
                  <a:pt x="18443" y="18421"/>
                  <a:pt x="18443" y="18421"/>
                </a:cubicBezTo>
                <a:cubicBezTo>
                  <a:pt x="18421" y="18443"/>
                  <a:pt x="18398" y="18443"/>
                  <a:pt x="18376" y="18443"/>
                </a:cubicBezTo>
                <a:cubicBezTo>
                  <a:pt x="18376" y="18443"/>
                  <a:pt x="18376" y="18443"/>
                  <a:pt x="18376" y="18443"/>
                </a:cubicBezTo>
                <a:cubicBezTo>
                  <a:pt x="18331" y="18443"/>
                  <a:pt x="18308" y="18443"/>
                  <a:pt x="18286" y="18421"/>
                </a:cubicBezTo>
                <a:close/>
                <a:moveTo>
                  <a:pt x="2863" y="18105"/>
                </a:moveTo>
                <a:cubicBezTo>
                  <a:pt x="2863" y="18105"/>
                  <a:pt x="2863" y="18105"/>
                  <a:pt x="2863" y="18105"/>
                </a:cubicBezTo>
                <a:cubicBezTo>
                  <a:pt x="2863" y="18105"/>
                  <a:pt x="2863" y="18105"/>
                  <a:pt x="2863" y="18105"/>
                </a:cubicBezTo>
                <a:cubicBezTo>
                  <a:pt x="2818" y="18060"/>
                  <a:pt x="2818" y="17992"/>
                  <a:pt x="2863" y="17947"/>
                </a:cubicBezTo>
                <a:cubicBezTo>
                  <a:pt x="2863" y="17947"/>
                  <a:pt x="2863" y="17947"/>
                  <a:pt x="2863" y="17947"/>
                </a:cubicBezTo>
                <a:cubicBezTo>
                  <a:pt x="2909" y="17902"/>
                  <a:pt x="2976" y="17902"/>
                  <a:pt x="3021" y="17947"/>
                </a:cubicBezTo>
                <a:cubicBezTo>
                  <a:pt x="3021" y="17947"/>
                  <a:pt x="3021" y="17947"/>
                  <a:pt x="3021" y="17947"/>
                </a:cubicBezTo>
                <a:cubicBezTo>
                  <a:pt x="3066" y="17992"/>
                  <a:pt x="3066" y="18060"/>
                  <a:pt x="3021" y="18105"/>
                </a:cubicBezTo>
                <a:cubicBezTo>
                  <a:pt x="3021" y="18105"/>
                  <a:pt x="3021" y="18105"/>
                  <a:pt x="3021" y="18105"/>
                </a:cubicBezTo>
                <a:cubicBezTo>
                  <a:pt x="2999" y="18128"/>
                  <a:pt x="2954" y="18128"/>
                  <a:pt x="2931" y="18128"/>
                </a:cubicBezTo>
                <a:cubicBezTo>
                  <a:pt x="2931" y="18128"/>
                  <a:pt x="2931" y="18128"/>
                  <a:pt x="2931" y="18128"/>
                </a:cubicBezTo>
                <a:cubicBezTo>
                  <a:pt x="2909" y="18128"/>
                  <a:pt x="2886" y="18128"/>
                  <a:pt x="2863" y="18105"/>
                </a:cubicBezTo>
                <a:close/>
                <a:moveTo>
                  <a:pt x="18714" y="17947"/>
                </a:moveTo>
                <a:cubicBezTo>
                  <a:pt x="18669" y="17925"/>
                  <a:pt x="18669" y="17835"/>
                  <a:pt x="18714" y="17790"/>
                </a:cubicBezTo>
                <a:cubicBezTo>
                  <a:pt x="18714" y="17790"/>
                  <a:pt x="18714" y="17790"/>
                  <a:pt x="18714" y="17790"/>
                </a:cubicBezTo>
                <a:cubicBezTo>
                  <a:pt x="18759" y="17744"/>
                  <a:pt x="18827" y="17744"/>
                  <a:pt x="18872" y="17790"/>
                </a:cubicBezTo>
                <a:cubicBezTo>
                  <a:pt x="18872" y="17790"/>
                  <a:pt x="18872" y="17790"/>
                  <a:pt x="18872" y="17790"/>
                </a:cubicBezTo>
                <a:cubicBezTo>
                  <a:pt x="18917" y="17835"/>
                  <a:pt x="18917" y="17902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72" y="17970"/>
                  <a:pt x="18827" y="17992"/>
                  <a:pt x="18804" y="17992"/>
                </a:cubicBezTo>
                <a:cubicBezTo>
                  <a:pt x="18804" y="17992"/>
                  <a:pt x="18804" y="17992"/>
                  <a:pt x="18804" y="17992"/>
                </a:cubicBezTo>
                <a:cubicBezTo>
                  <a:pt x="18782" y="17992"/>
                  <a:pt x="18737" y="17970"/>
                  <a:pt x="18714" y="17947"/>
                </a:cubicBezTo>
                <a:close/>
                <a:moveTo>
                  <a:pt x="2435" y="17609"/>
                </a:moveTo>
                <a:cubicBezTo>
                  <a:pt x="2390" y="17564"/>
                  <a:pt x="2413" y="17496"/>
                  <a:pt x="2458" y="17451"/>
                </a:cubicBezTo>
                <a:cubicBezTo>
                  <a:pt x="2458" y="17451"/>
                  <a:pt x="2458" y="17451"/>
                  <a:pt x="2458" y="17451"/>
                </a:cubicBezTo>
                <a:cubicBezTo>
                  <a:pt x="2503" y="17429"/>
                  <a:pt x="2570" y="17429"/>
                  <a:pt x="2615" y="17474"/>
                </a:cubicBezTo>
                <a:cubicBezTo>
                  <a:pt x="2615" y="17474"/>
                  <a:pt x="2615" y="17474"/>
                  <a:pt x="2615" y="17474"/>
                </a:cubicBezTo>
                <a:cubicBezTo>
                  <a:pt x="2661" y="17519"/>
                  <a:pt x="2638" y="17587"/>
                  <a:pt x="2593" y="17632"/>
                </a:cubicBezTo>
                <a:cubicBezTo>
                  <a:pt x="2593" y="17632"/>
                  <a:pt x="2593" y="17632"/>
                  <a:pt x="2593" y="17632"/>
                </a:cubicBezTo>
                <a:cubicBezTo>
                  <a:pt x="2570" y="17654"/>
                  <a:pt x="2548" y="17654"/>
                  <a:pt x="2525" y="17654"/>
                </a:cubicBezTo>
                <a:cubicBezTo>
                  <a:pt x="2525" y="17654"/>
                  <a:pt x="2525" y="17654"/>
                  <a:pt x="2525" y="17654"/>
                </a:cubicBezTo>
                <a:cubicBezTo>
                  <a:pt x="2480" y="17654"/>
                  <a:pt x="2458" y="17654"/>
                  <a:pt x="2435" y="17609"/>
                </a:cubicBezTo>
                <a:close/>
                <a:moveTo>
                  <a:pt x="19142" y="17474"/>
                </a:moveTo>
                <a:cubicBezTo>
                  <a:pt x="19075" y="17429"/>
                  <a:pt x="19075" y="17361"/>
                  <a:pt x="19120" y="17316"/>
                </a:cubicBezTo>
                <a:cubicBezTo>
                  <a:pt x="19120" y="17316"/>
                  <a:pt x="19120" y="17316"/>
                  <a:pt x="19120" y="17316"/>
                </a:cubicBezTo>
                <a:cubicBezTo>
                  <a:pt x="19142" y="17271"/>
                  <a:pt x="19233" y="17271"/>
                  <a:pt x="19278" y="17294"/>
                </a:cubicBezTo>
                <a:cubicBezTo>
                  <a:pt x="19278" y="17294"/>
                  <a:pt x="19278" y="17294"/>
                  <a:pt x="19278" y="17294"/>
                </a:cubicBezTo>
                <a:cubicBezTo>
                  <a:pt x="19323" y="17339"/>
                  <a:pt x="19323" y="17406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278" y="17496"/>
                  <a:pt x="19233" y="17496"/>
                  <a:pt x="19210" y="17496"/>
                </a:cubicBezTo>
                <a:cubicBezTo>
                  <a:pt x="19210" y="17496"/>
                  <a:pt x="19210" y="17496"/>
                  <a:pt x="19210" y="17496"/>
                </a:cubicBezTo>
                <a:cubicBezTo>
                  <a:pt x="19187" y="17496"/>
                  <a:pt x="19165" y="17496"/>
                  <a:pt x="19142" y="17474"/>
                </a:cubicBezTo>
                <a:close/>
                <a:moveTo>
                  <a:pt x="2052" y="17113"/>
                </a:moveTo>
                <a:cubicBezTo>
                  <a:pt x="2007" y="17068"/>
                  <a:pt x="2029" y="17000"/>
                  <a:pt x="2074" y="16955"/>
                </a:cubicBezTo>
                <a:cubicBezTo>
                  <a:pt x="2074" y="16955"/>
                  <a:pt x="2074" y="16955"/>
                  <a:pt x="2074" y="16955"/>
                </a:cubicBezTo>
                <a:cubicBezTo>
                  <a:pt x="2119" y="16910"/>
                  <a:pt x="2187" y="16933"/>
                  <a:pt x="2232" y="16978"/>
                </a:cubicBezTo>
                <a:cubicBezTo>
                  <a:pt x="2232" y="16978"/>
                  <a:pt x="2232" y="16978"/>
                  <a:pt x="2232" y="16978"/>
                </a:cubicBezTo>
                <a:cubicBezTo>
                  <a:pt x="2277" y="17023"/>
                  <a:pt x="2255" y="17113"/>
                  <a:pt x="2210" y="17136"/>
                </a:cubicBezTo>
                <a:cubicBezTo>
                  <a:pt x="2210" y="17136"/>
                  <a:pt x="2210" y="17136"/>
                  <a:pt x="2210" y="17136"/>
                </a:cubicBezTo>
                <a:cubicBezTo>
                  <a:pt x="2187" y="17158"/>
                  <a:pt x="2165" y="17158"/>
                  <a:pt x="2142" y="17158"/>
                </a:cubicBezTo>
                <a:cubicBezTo>
                  <a:pt x="2142" y="17158"/>
                  <a:pt x="2142" y="17158"/>
                  <a:pt x="2142" y="17158"/>
                </a:cubicBezTo>
                <a:cubicBezTo>
                  <a:pt x="2097" y="17158"/>
                  <a:pt x="2074" y="17136"/>
                  <a:pt x="2052" y="17113"/>
                </a:cubicBezTo>
                <a:close/>
                <a:moveTo>
                  <a:pt x="19503" y="16978"/>
                </a:moveTo>
                <a:cubicBezTo>
                  <a:pt x="19458" y="16933"/>
                  <a:pt x="19458" y="16865"/>
                  <a:pt x="19481" y="16820"/>
                </a:cubicBezTo>
                <a:cubicBezTo>
                  <a:pt x="19481" y="16820"/>
                  <a:pt x="19481" y="16820"/>
                  <a:pt x="19481" y="16820"/>
                </a:cubicBezTo>
                <a:cubicBezTo>
                  <a:pt x="19526" y="16775"/>
                  <a:pt x="19593" y="16752"/>
                  <a:pt x="19638" y="16797"/>
                </a:cubicBezTo>
                <a:cubicBezTo>
                  <a:pt x="19638" y="16797"/>
                  <a:pt x="19638" y="16797"/>
                  <a:pt x="19638" y="16797"/>
                </a:cubicBezTo>
                <a:cubicBezTo>
                  <a:pt x="19684" y="16820"/>
                  <a:pt x="19706" y="16888"/>
                  <a:pt x="19661" y="16955"/>
                </a:cubicBezTo>
                <a:cubicBezTo>
                  <a:pt x="19661" y="16955"/>
                  <a:pt x="19661" y="16955"/>
                  <a:pt x="19661" y="16955"/>
                </a:cubicBezTo>
                <a:cubicBezTo>
                  <a:pt x="19638" y="16978"/>
                  <a:pt x="19616" y="17000"/>
                  <a:pt x="19571" y="17000"/>
                </a:cubicBezTo>
                <a:cubicBezTo>
                  <a:pt x="19571" y="17000"/>
                  <a:pt x="19571" y="17000"/>
                  <a:pt x="19571" y="17000"/>
                </a:cubicBezTo>
                <a:cubicBezTo>
                  <a:pt x="19548" y="17000"/>
                  <a:pt x="19526" y="16978"/>
                  <a:pt x="19503" y="16978"/>
                </a:cubicBezTo>
                <a:close/>
                <a:moveTo>
                  <a:pt x="1691" y="16595"/>
                </a:moveTo>
                <a:cubicBezTo>
                  <a:pt x="1691" y="16595"/>
                  <a:pt x="1691" y="16595"/>
                  <a:pt x="1691" y="16595"/>
                </a:cubicBezTo>
                <a:cubicBezTo>
                  <a:pt x="1691" y="16595"/>
                  <a:pt x="1691" y="16595"/>
                  <a:pt x="1691" y="16595"/>
                </a:cubicBezTo>
                <a:cubicBezTo>
                  <a:pt x="1646" y="16527"/>
                  <a:pt x="1668" y="16459"/>
                  <a:pt x="1714" y="16437"/>
                </a:cubicBezTo>
                <a:cubicBezTo>
                  <a:pt x="1714" y="16437"/>
                  <a:pt x="1714" y="16437"/>
                  <a:pt x="1714" y="16437"/>
                </a:cubicBezTo>
                <a:cubicBezTo>
                  <a:pt x="1781" y="16392"/>
                  <a:pt x="1849" y="16414"/>
                  <a:pt x="1871" y="16459"/>
                </a:cubicBezTo>
                <a:cubicBezTo>
                  <a:pt x="1871" y="16459"/>
                  <a:pt x="1871" y="16459"/>
                  <a:pt x="1871" y="16459"/>
                </a:cubicBezTo>
                <a:cubicBezTo>
                  <a:pt x="1916" y="16527"/>
                  <a:pt x="1894" y="16595"/>
                  <a:pt x="1849" y="16617"/>
                </a:cubicBezTo>
                <a:cubicBezTo>
                  <a:pt x="1849" y="16617"/>
                  <a:pt x="1849" y="16617"/>
                  <a:pt x="1849" y="16617"/>
                </a:cubicBezTo>
                <a:cubicBezTo>
                  <a:pt x="1826" y="16640"/>
                  <a:pt x="1804" y="16640"/>
                  <a:pt x="1781" y="16640"/>
                </a:cubicBezTo>
                <a:cubicBezTo>
                  <a:pt x="1781" y="16640"/>
                  <a:pt x="1781" y="16640"/>
                  <a:pt x="1781" y="16640"/>
                </a:cubicBezTo>
                <a:cubicBezTo>
                  <a:pt x="1759" y="16640"/>
                  <a:pt x="1714" y="16617"/>
                  <a:pt x="1691" y="16595"/>
                </a:cubicBezTo>
                <a:close/>
                <a:moveTo>
                  <a:pt x="19864" y="16437"/>
                </a:moveTo>
                <a:cubicBezTo>
                  <a:pt x="19819" y="16414"/>
                  <a:pt x="19796" y="16347"/>
                  <a:pt x="19819" y="16301"/>
                </a:cubicBezTo>
                <a:cubicBezTo>
                  <a:pt x="19819" y="16301"/>
                  <a:pt x="19819" y="16301"/>
                  <a:pt x="19819" y="16301"/>
                </a:cubicBezTo>
                <a:cubicBezTo>
                  <a:pt x="19864" y="16234"/>
                  <a:pt x="19932" y="16234"/>
                  <a:pt x="19977" y="16256"/>
                </a:cubicBezTo>
                <a:cubicBezTo>
                  <a:pt x="19977" y="16256"/>
                  <a:pt x="19977" y="16256"/>
                  <a:pt x="19977" y="16256"/>
                </a:cubicBezTo>
                <a:cubicBezTo>
                  <a:pt x="20044" y="16279"/>
                  <a:pt x="20044" y="16347"/>
                  <a:pt x="20022" y="16414"/>
                </a:cubicBezTo>
                <a:cubicBezTo>
                  <a:pt x="20022" y="16414"/>
                  <a:pt x="20022" y="16414"/>
                  <a:pt x="20022" y="16414"/>
                </a:cubicBezTo>
                <a:cubicBezTo>
                  <a:pt x="19999" y="16437"/>
                  <a:pt x="19954" y="16459"/>
                  <a:pt x="19932" y="16459"/>
                </a:cubicBezTo>
                <a:cubicBezTo>
                  <a:pt x="19932" y="16459"/>
                  <a:pt x="19932" y="16459"/>
                  <a:pt x="19932" y="16459"/>
                </a:cubicBezTo>
                <a:cubicBezTo>
                  <a:pt x="19909" y="16459"/>
                  <a:pt x="19886" y="16459"/>
                  <a:pt x="19864" y="16437"/>
                </a:cubicBezTo>
                <a:close/>
                <a:moveTo>
                  <a:pt x="1353" y="16031"/>
                </a:moveTo>
                <a:cubicBezTo>
                  <a:pt x="1330" y="15986"/>
                  <a:pt x="1353" y="15918"/>
                  <a:pt x="1398" y="15896"/>
                </a:cubicBezTo>
                <a:cubicBezTo>
                  <a:pt x="1398" y="15896"/>
                  <a:pt x="1398" y="15896"/>
                  <a:pt x="1398" y="15896"/>
                </a:cubicBezTo>
                <a:cubicBezTo>
                  <a:pt x="1466" y="15851"/>
                  <a:pt x="1533" y="15873"/>
                  <a:pt x="1556" y="15918"/>
                </a:cubicBezTo>
                <a:cubicBezTo>
                  <a:pt x="1556" y="15918"/>
                  <a:pt x="1556" y="15918"/>
                  <a:pt x="1556" y="15918"/>
                </a:cubicBezTo>
                <a:cubicBezTo>
                  <a:pt x="1601" y="15986"/>
                  <a:pt x="1578" y="16053"/>
                  <a:pt x="1511" y="16076"/>
                </a:cubicBezTo>
                <a:cubicBezTo>
                  <a:pt x="1511" y="16076"/>
                  <a:pt x="1511" y="16076"/>
                  <a:pt x="1511" y="16076"/>
                </a:cubicBezTo>
                <a:cubicBezTo>
                  <a:pt x="1488" y="16099"/>
                  <a:pt x="1488" y="16099"/>
                  <a:pt x="1466" y="16099"/>
                </a:cubicBezTo>
                <a:cubicBezTo>
                  <a:pt x="1466" y="16099"/>
                  <a:pt x="1466" y="16099"/>
                  <a:pt x="1466" y="16099"/>
                </a:cubicBezTo>
                <a:cubicBezTo>
                  <a:pt x="1420" y="16099"/>
                  <a:pt x="1375" y="16076"/>
                  <a:pt x="1353" y="16031"/>
                </a:cubicBezTo>
                <a:close/>
                <a:moveTo>
                  <a:pt x="20180" y="15896"/>
                </a:moveTo>
                <a:cubicBezTo>
                  <a:pt x="20134" y="15873"/>
                  <a:pt x="20112" y="15805"/>
                  <a:pt x="20134" y="15760"/>
                </a:cubicBezTo>
                <a:cubicBezTo>
                  <a:pt x="20134" y="15760"/>
                  <a:pt x="20134" y="15760"/>
                  <a:pt x="20134" y="15760"/>
                </a:cubicBezTo>
                <a:cubicBezTo>
                  <a:pt x="20157" y="15693"/>
                  <a:pt x="20225" y="15670"/>
                  <a:pt x="20292" y="15693"/>
                </a:cubicBezTo>
                <a:cubicBezTo>
                  <a:pt x="20292" y="15693"/>
                  <a:pt x="20292" y="15693"/>
                  <a:pt x="20292" y="15693"/>
                </a:cubicBezTo>
                <a:cubicBezTo>
                  <a:pt x="20337" y="15738"/>
                  <a:pt x="20360" y="15805"/>
                  <a:pt x="20337" y="15851"/>
                </a:cubicBezTo>
                <a:cubicBezTo>
                  <a:pt x="20337" y="15851"/>
                  <a:pt x="20337" y="15851"/>
                  <a:pt x="20337" y="15851"/>
                </a:cubicBezTo>
                <a:cubicBezTo>
                  <a:pt x="20315" y="15896"/>
                  <a:pt x="20270" y="15918"/>
                  <a:pt x="20247" y="15918"/>
                </a:cubicBezTo>
                <a:cubicBezTo>
                  <a:pt x="20247" y="15918"/>
                  <a:pt x="20247" y="15918"/>
                  <a:pt x="20247" y="15918"/>
                </a:cubicBezTo>
                <a:cubicBezTo>
                  <a:pt x="20225" y="15918"/>
                  <a:pt x="20202" y="15918"/>
                  <a:pt x="20180" y="15896"/>
                </a:cubicBezTo>
                <a:close/>
                <a:moveTo>
                  <a:pt x="1060" y="15467"/>
                </a:moveTo>
                <a:cubicBezTo>
                  <a:pt x="1037" y="15422"/>
                  <a:pt x="1060" y="15354"/>
                  <a:pt x="1127" y="15332"/>
                </a:cubicBezTo>
                <a:cubicBezTo>
                  <a:pt x="1127" y="15332"/>
                  <a:pt x="1127" y="15332"/>
                  <a:pt x="1127" y="15332"/>
                </a:cubicBezTo>
                <a:cubicBezTo>
                  <a:pt x="1172" y="15287"/>
                  <a:pt x="1240" y="15309"/>
                  <a:pt x="1263" y="15377"/>
                </a:cubicBezTo>
                <a:cubicBezTo>
                  <a:pt x="1263" y="15377"/>
                  <a:pt x="1263" y="15377"/>
                  <a:pt x="1263" y="15377"/>
                </a:cubicBezTo>
                <a:cubicBezTo>
                  <a:pt x="1308" y="15422"/>
                  <a:pt x="1285" y="15490"/>
                  <a:pt x="1218" y="15535"/>
                </a:cubicBezTo>
                <a:cubicBezTo>
                  <a:pt x="1218" y="15535"/>
                  <a:pt x="1218" y="15535"/>
                  <a:pt x="1218" y="15535"/>
                </a:cubicBezTo>
                <a:cubicBezTo>
                  <a:pt x="1195" y="15535"/>
                  <a:pt x="1195" y="15535"/>
                  <a:pt x="1172" y="15535"/>
                </a:cubicBezTo>
                <a:cubicBezTo>
                  <a:pt x="1172" y="15535"/>
                  <a:pt x="1172" y="15535"/>
                  <a:pt x="1172" y="15535"/>
                </a:cubicBezTo>
                <a:cubicBezTo>
                  <a:pt x="1127" y="15535"/>
                  <a:pt x="1082" y="15512"/>
                  <a:pt x="1060" y="15467"/>
                </a:cubicBezTo>
                <a:close/>
                <a:moveTo>
                  <a:pt x="20473" y="15332"/>
                </a:moveTo>
                <a:cubicBezTo>
                  <a:pt x="20405" y="15309"/>
                  <a:pt x="20382" y="15242"/>
                  <a:pt x="20405" y="15197"/>
                </a:cubicBezTo>
                <a:cubicBezTo>
                  <a:pt x="20405" y="15197"/>
                  <a:pt x="20405" y="15197"/>
                  <a:pt x="20405" y="15197"/>
                </a:cubicBezTo>
                <a:cubicBezTo>
                  <a:pt x="20450" y="15129"/>
                  <a:pt x="20518" y="15106"/>
                  <a:pt x="20563" y="15129"/>
                </a:cubicBezTo>
                <a:cubicBezTo>
                  <a:pt x="20563" y="15129"/>
                  <a:pt x="20563" y="15129"/>
                  <a:pt x="20563" y="15129"/>
                </a:cubicBezTo>
                <a:cubicBezTo>
                  <a:pt x="20630" y="15152"/>
                  <a:pt x="20653" y="15219"/>
                  <a:pt x="20630" y="15287"/>
                </a:cubicBezTo>
                <a:cubicBezTo>
                  <a:pt x="20630" y="15287"/>
                  <a:pt x="20630" y="15287"/>
                  <a:pt x="20630" y="15287"/>
                </a:cubicBezTo>
                <a:cubicBezTo>
                  <a:pt x="20608" y="15332"/>
                  <a:pt x="20563" y="15354"/>
                  <a:pt x="20518" y="15354"/>
                </a:cubicBezTo>
                <a:cubicBezTo>
                  <a:pt x="20518" y="15354"/>
                  <a:pt x="20518" y="15354"/>
                  <a:pt x="20518" y="15354"/>
                </a:cubicBezTo>
                <a:cubicBezTo>
                  <a:pt x="20495" y="15354"/>
                  <a:pt x="20495" y="15354"/>
                  <a:pt x="20473" y="15332"/>
                </a:cubicBezTo>
                <a:close/>
                <a:moveTo>
                  <a:pt x="812" y="14904"/>
                </a:moveTo>
                <a:cubicBezTo>
                  <a:pt x="812" y="14904"/>
                  <a:pt x="812" y="14904"/>
                  <a:pt x="812" y="14904"/>
                </a:cubicBezTo>
                <a:cubicBezTo>
                  <a:pt x="812" y="14904"/>
                  <a:pt x="812" y="14904"/>
                  <a:pt x="812" y="14904"/>
                </a:cubicBezTo>
                <a:cubicBezTo>
                  <a:pt x="789" y="14836"/>
                  <a:pt x="812" y="14768"/>
                  <a:pt x="879" y="14746"/>
                </a:cubicBezTo>
                <a:cubicBezTo>
                  <a:pt x="879" y="14746"/>
                  <a:pt x="879" y="14746"/>
                  <a:pt x="879" y="14746"/>
                </a:cubicBezTo>
                <a:cubicBezTo>
                  <a:pt x="924" y="14723"/>
                  <a:pt x="992" y="14746"/>
                  <a:pt x="1015" y="14813"/>
                </a:cubicBezTo>
                <a:cubicBezTo>
                  <a:pt x="1015" y="14813"/>
                  <a:pt x="1015" y="14813"/>
                  <a:pt x="1015" y="14813"/>
                </a:cubicBezTo>
                <a:cubicBezTo>
                  <a:pt x="1037" y="14858"/>
                  <a:pt x="1015" y="14926"/>
                  <a:pt x="947" y="14949"/>
                </a:cubicBezTo>
                <a:cubicBezTo>
                  <a:pt x="947" y="14949"/>
                  <a:pt x="947" y="14949"/>
                  <a:pt x="947" y="14949"/>
                </a:cubicBezTo>
                <a:cubicBezTo>
                  <a:pt x="947" y="14949"/>
                  <a:pt x="924" y="14971"/>
                  <a:pt x="924" y="14971"/>
                </a:cubicBezTo>
                <a:cubicBezTo>
                  <a:pt x="924" y="14971"/>
                  <a:pt x="924" y="14971"/>
                  <a:pt x="924" y="14971"/>
                </a:cubicBezTo>
                <a:cubicBezTo>
                  <a:pt x="879" y="14971"/>
                  <a:pt x="834" y="14926"/>
                  <a:pt x="812" y="14904"/>
                </a:cubicBezTo>
                <a:close/>
                <a:moveTo>
                  <a:pt x="20721" y="14768"/>
                </a:moveTo>
                <a:cubicBezTo>
                  <a:pt x="20653" y="14746"/>
                  <a:pt x="20630" y="14678"/>
                  <a:pt x="20653" y="14610"/>
                </a:cubicBezTo>
                <a:cubicBezTo>
                  <a:pt x="20653" y="14610"/>
                  <a:pt x="20653" y="14610"/>
                  <a:pt x="20653" y="14610"/>
                </a:cubicBezTo>
                <a:cubicBezTo>
                  <a:pt x="20676" y="14565"/>
                  <a:pt x="20743" y="14520"/>
                  <a:pt x="20811" y="14543"/>
                </a:cubicBezTo>
                <a:cubicBezTo>
                  <a:pt x="20811" y="14543"/>
                  <a:pt x="20811" y="14543"/>
                  <a:pt x="20811" y="14543"/>
                </a:cubicBezTo>
                <a:cubicBezTo>
                  <a:pt x="20856" y="14565"/>
                  <a:pt x="20901" y="14633"/>
                  <a:pt x="20878" y="14701"/>
                </a:cubicBezTo>
                <a:cubicBezTo>
                  <a:pt x="20878" y="14701"/>
                  <a:pt x="20878" y="14701"/>
                  <a:pt x="20878" y="14701"/>
                </a:cubicBezTo>
                <a:cubicBezTo>
                  <a:pt x="20856" y="14746"/>
                  <a:pt x="20811" y="14768"/>
                  <a:pt x="20766" y="14768"/>
                </a:cubicBezTo>
                <a:cubicBezTo>
                  <a:pt x="20766" y="14768"/>
                  <a:pt x="20766" y="14768"/>
                  <a:pt x="20766" y="14768"/>
                </a:cubicBezTo>
                <a:cubicBezTo>
                  <a:pt x="20743" y="14768"/>
                  <a:pt x="20743" y="14768"/>
                  <a:pt x="20721" y="14768"/>
                </a:cubicBezTo>
                <a:close/>
                <a:moveTo>
                  <a:pt x="586" y="14295"/>
                </a:moveTo>
                <a:cubicBezTo>
                  <a:pt x="564" y="14227"/>
                  <a:pt x="586" y="14182"/>
                  <a:pt x="654" y="14159"/>
                </a:cubicBezTo>
                <a:cubicBezTo>
                  <a:pt x="654" y="14159"/>
                  <a:pt x="654" y="14159"/>
                  <a:pt x="654" y="14159"/>
                </a:cubicBezTo>
                <a:cubicBezTo>
                  <a:pt x="722" y="14137"/>
                  <a:pt x="789" y="14159"/>
                  <a:pt x="789" y="14227"/>
                </a:cubicBezTo>
                <a:cubicBezTo>
                  <a:pt x="789" y="14227"/>
                  <a:pt x="789" y="14227"/>
                  <a:pt x="789" y="14227"/>
                </a:cubicBezTo>
                <a:cubicBezTo>
                  <a:pt x="812" y="14272"/>
                  <a:pt x="789" y="14340"/>
                  <a:pt x="722" y="14362"/>
                </a:cubicBezTo>
                <a:cubicBezTo>
                  <a:pt x="722" y="14362"/>
                  <a:pt x="722" y="14362"/>
                  <a:pt x="722" y="14362"/>
                </a:cubicBezTo>
                <a:cubicBezTo>
                  <a:pt x="722" y="14362"/>
                  <a:pt x="699" y="14362"/>
                  <a:pt x="699" y="14362"/>
                </a:cubicBezTo>
                <a:cubicBezTo>
                  <a:pt x="699" y="14362"/>
                  <a:pt x="699" y="14362"/>
                  <a:pt x="699" y="14362"/>
                </a:cubicBezTo>
                <a:cubicBezTo>
                  <a:pt x="654" y="14362"/>
                  <a:pt x="609" y="14340"/>
                  <a:pt x="586" y="14295"/>
                </a:cubicBezTo>
                <a:close/>
                <a:moveTo>
                  <a:pt x="20946" y="14159"/>
                </a:moveTo>
                <a:cubicBezTo>
                  <a:pt x="20878" y="14137"/>
                  <a:pt x="20856" y="14092"/>
                  <a:pt x="20856" y="14024"/>
                </a:cubicBezTo>
                <a:cubicBezTo>
                  <a:pt x="20856" y="14024"/>
                  <a:pt x="20856" y="14024"/>
                  <a:pt x="20856" y="14024"/>
                </a:cubicBezTo>
                <a:cubicBezTo>
                  <a:pt x="20878" y="13957"/>
                  <a:pt x="20946" y="13934"/>
                  <a:pt x="21014" y="13957"/>
                </a:cubicBezTo>
                <a:cubicBezTo>
                  <a:pt x="21014" y="13957"/>
                  <a:pt x="21014" y="13957"/>
                  <a:pt x="21014" y="13957"/>
                </a:cubicBezTo>
                <a:cubicBezTo>
                  <a:pt x="21059" y="13979"/>
                  <a:pt x="21104" y="14024"/>
                  <a:pt x="21081" y="14092"/>
                </a:cubicBezTo>
                <a:cubicBezTo>
                  <a:pt x="21081" y="14092"/>
                  <a:pt x="21081" y="14092"/>
                  <a:pt x="21081" y="14092"/>
                </a:cubicBezTo>
                <a:cubicBezTo>
                  <a:pt x="21059" y="14137"/>
                  <a:pt x="21014" y="14182"/>
                  <a:pt x="20969" y="14182"/>
                </a:cubicBezTo>
                <a:cubicBezTo>
                  <a:pt x="20969" y="14182"/>
                  <a:pt x="20969" y="14182"/>
                  <a:pt x="20969" y="14182"/>
                </a:cubicBezTo>
                <a:cubicBezTo>
                  <a:pt x="20969" y="14182"/>
                  <a:pt x="20946" y="14159"/>
                  <a:pt x="20946" y="14159"/>
                </a:cubicBezTo>
                <a:close/>
                <a:moveTo>
                  <a:pt x="406" y="13686"/>
                </a:moveTo>
                <a:cubicBezTo>
                  <a:pt x="383" y="13618"/>
                  <a:pt x="406" y="13573"/>
                  <a:pt x="473" y="13551"/>
                </a:cubicBezTo>
                <a:cubicBezTo>
                  <a:pt x="473" y="13551"/>
                  <a:pt x="473" y="13551"/>
                  <a:pt x="473" y="13551"/>
                </a:cubicBezTo>
                <a:cubicBezTo>
                  <a:pt x="541" y="13528"/>
                  <a:pt x="586" y="13573"/>
                  <a:pt x="609" y="13618"/>
                </a:cubicBezTo>
                <a:cubicBezTo>
                  <a:pt x="609" y="13618"/>
                  <a:pt x="609" y="13618"/>
                  <a:pt x="609" y="13618"/>
                </a:cubicBezTo>
                <a:cubicBezTo>
                  <a:pt x="631" y="13686"/>
                  <a:pt x="586" y="13754"/>
                  <a:pt x="541" y="13776"/>
                </a:cubicBezTo>
                <a:cubicBezTo>
                  <a:pt x="541" y="13776"/>
                  <a:pt x="541" y="13776"/>
                  <a:pt x="541" y="13776"/>
                </a:cubicBezTo>
                <a:cubicBezTo>
                  <a:pt x="519" y="13776"/>
                  <a:pt x="519" y="13776"/>
                  <a:pt x="496" y="13776"/>
                </a:cubicBezTo>
                <a:cubicBezTo>
                  <a:pt x="496" y="13776"/>
                  <a:pt x="496" y="13776"/>
                  <a:pt x="496" y="13776"/>
                </a:cubicBezTo>
                <a:cubicBezTo>
                  <a:pt x="451" y="13776"/>
                  <a:pt x="406" y="13731"/>
                  <a:pt x="406" y="13686"/>
                </a:cubicBezTo>
                <a:close/>
                <a:moveTo>
                  <a:pt x="21127" y="13551"/>
                </a:moveTo>
                <a:cubicBezTo>
                  <a:pt x="21059" y="13551"/>
                  <a:pt x="21014" y="13483"/>
                  <a:pt x="21036" y="13415"/>
                </a:cubicBezTo>
                <a:cubicBezTo>
                  <a:pt x="21036" y="13415"/>
                  <a:pt x="21036" y="13415"/>
                  <a:pt x="21036" y="13415"/>
                </a:cubicBezTo>
                <a:cubicBezTo>
                  <a:pt x="21059" y="13370"/>
                  <a:pt x="21127" y="13325"/>
                  <a:pt x="21172" y="13348"/>
                </a:cubicBezTo>
                <a:cubicBezTo>
                  <a:pt x="21172" y="13348"/>
                  <a:pt x="21172" y="13348"/>
                  <a:pt x="21172" y="13348"/>
                </a:cubicBezTo>
                <a:cubicBezTo>
                  <a:pt x="21239" y="13348"/>
                  <a:pt x="21284" y="13415"/>
                  <a:pt x="21262" y="13483"/>
                </a:cubicBezTo>
                <a:cubicBezTo>
                  <a:pt x="21262" y="13483"/>
                  <a:pt x="21262" y="13483"/>
                  <a:pt x="21262" y="13483"/>
                </a:cubicBezTo>
                <a:cubicBezTo>
                  <a:pt x="21239" y="13528"/>
                  <a:pt x="21194" y="13573"/>
                  <a:pt x="21149" y="13573"/>
                </a:cubicBezTo>
                <a:cubicBezTo>
                  <a:pt x="21149" y="13573"/>
                  <a:pt x="21149" y="13573"/>
                  <a:pt x="21149" y="13573"/>
                </a:cubicBezTo>
                <a:cubicBezTo>
                  <a:pt x="21149" y="13573"/>
                  <a:pt x="21127" y="13573"/>
                  <a:pt x="21127" y="13551"/>
                </a:cubicBezTo>
                <a:close/>
                <a:moveTo>
                  <a:pt x="248" y="13077"/>
                </a:moveTo>
                <a:cubicBezTo>
                  <a:pt x="225" y="13010"/>
                  <a:pt x="271" y="12942"/>
                  <a:pt x="338" y="12942"/>
                </a:cubicBezTo>
                <a:cubicBezTo>
                  <a:pt x="338" y="12942"/>
                  <a:pt x="338" y="12942"/>
                  <a:pt x="338" y="12942"/>
                </a:cubicBezTo>
                <a:cubicBezTo>
                  <a:pt x="383" y="12919"/>
                  <a:pt x="451" y="12965"/>
                  <a:pt x="473" y="13032"/>
                </a:cubicBezTo>
                <a:cubicBezTo>
                  <a:pt x="473" y="13032"/>
                  <a:pt x="473" y="13032"/>
                  <a:pt x="473" y="13032"/>
                </a:cubicBezTo>
                <a:cubicBezTo>
                  <a:pt x="473" y="13077"/>
                  <a:pt x="428" y="13145"/>
                  <a:pt x="383" y="13145"/>
                </a:cubicBezTo>
                <a:cubicBezTo>
                  <a:pt x="383" y="13145"/>
                  <a:pt x="383" y="13145"/>
                  <a:pt x="383" y="13145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293" y="13167"/>
                  <a:pt x="248" y="13122"/>
                  <a:pt x="248" y="13077"/>
                </a:cubicBezTo>
                <a:close/>
                <a:moveTo>
                  <a:pt x="21262" y="12942"/>
                </a:moveTo>
                <a:cubicBezTo>
                  <a:pt x="21194" y="12942"/>
                  <a:pt x="21172" y="12874"/>
                  <a:pt x="21172" y="12807"/>
                </a:cubicBezTo>
                <a:cubicBezTo>
                  <a:pt x="21172" y="12807"/>
                  <a:pt x="21172" y="12807"/>
                  <a:pt x="21172" y="12807"/>
                </a:cubicBezTo>
                <a:cubicBezTo>
                  <a:pt x="21194" y="12762"/>
                  <a:pt x="21239" y="12716"/>
                  <a:pt x="21307" y="12716"/>
                </a:cubicBezTo>
                <a:cubicBezTo>
                  <a:pt x="21307" y="12716"/>
                  <a:pt x="21307" y="12716"/>
                  <a:pt x="21307" y="12716"/>
                </a:cubicBezTo>
                <a:cubicBezTo>
                  <a:pt x="21375" y="12739"/>
                  <a:pt x="21420" y="12807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919"/>
                  <a:pt x="21329" y="12942"/>
                  <a:pt x="21284" y="12942"/>
                </a:cubicBezTo>
                <a:cubicBezTo>
                  <a:pt x="21284" y="12942"/>
                  <a:pt x="21284" y="12942"/>
                  <a:pt x="21284" y="12942"/>
                </a:cubicBezTo>
                <a:cubicBezTo>
                  <a:pt x="21284" y="12942"/>
                  <a:pt x="21284" y="12942"/>
                  <a:pt x="21262" y="12942"/>
                </a:cubicBezTo>
                <a:close/>
                <a:moveTo>
                  <a:pt x="135" y="12446"/>
                </a:moveTo>
                <a:cubicBezTo>
                  <a:pt x="113" y="12378"/>
                  <a:pt x="158" y="12333"/>
                  <a:pt x="225" y="12311"/>
                </a:cubicBezTo>
                <a:cubicBezTo>
                  <a:pt x="225" y="12311"/>
                  <a:pt x="225" y="12311"/>
                  <a:pt x="225" y="12311"/>
                </a:cubicBezTo>
                <a:cubicBezTo>
                  <a:pt x="293" y="12311"/>
                  <a:pt x="338" y="12356"/>
                  <a:pt x="361" y="12401"/>
                </a:cubicBezTo>
                <a:cubicBezTo>
                  <a:pt x="361" y="12401"/>
                  <a:pt x="361" y="12401"/>
                  <a:pt x="361" y="12401"/>
                </a:cubicBezTo>
                <a:cubicBezTo>
                  <a:pt x="361" y="12468"/>
                  <a:pt x="316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180" y="12536"/>
                  <a:pt x="135" y="12491"/>
                  <a:pt x="135" y="12446"/>
                </a:cubicBezTo>
                <a:close/>
                <a:moveTo>
                  <a:pt x="21375" y="12333"/>
                </a:moveTo>
                <a:cubicBezTo>
                  <a:pt x="21307" y="12311"/>
                  <a:pt x="21262" y="12266"/>
                  <a:pt x="21284" y="12198"/>
                </a:cubicBezTo>
                <a:cubicBezTo>
                  <a:pt x="21284" y="12198"/>
                  <a:pt x="21284" y="12198"/>
                  <a:pt x="21284" y="12198"/>
                </a:cubicBezTo>
                <a:cubicBezTo>
                  <a:pt x="21284" y="12130"/>
                  <a:pt x="21352" y="12085"/>
                  <a:pt x="21397" y="12108"/>
                </a:cubicBezTo>
                <a:cubicBezTo>
                  <a:pt x="21397" y="12108"/>
                  <a:pt x="21397" y="12108"/>
                  <a:pt x="21397" y="12108"/>
                </a:cubicBezTo>
                <a:cubicBezTo>
                  <a:pt x="21465" y="12108"/>
                  <a:pt x="21510" y="12175"/>
                  <a:pt x="21510" y="12220"/>
                </a:cubicBezTo>
                <a:cubicBezTo>
                  <a:pt x="21510" y="12220"/>
                  <a:pt x="21510" y="12220"/>
                  <a:pt x="21510" y="12220"/>
                </a:cubicBezTo>
                <a:cubicBezTo>
                  <a:pt x="21487" y="12288"/>
                  <a:pt x="21442" y="12333"/>
                  <a:pt x="21397" y="12333"/>
                </a:cubicBezTo>
                <a:cubicBezTo>
                  <a:pt x="21397" y="12333"/>
                  <a:pt x="21397" y="12333"/>
                  <a:pt x="21397" y="12333"/>
                </a:cubicBezTo>
                <a:cubicBezTo>
                  <a:pt x="21375" y="12333"/>
                  <a:pt x="21375" y="12333"/>
                  <a:pt x="21375" y="12333"/>
                </a:cubicBezTo>
                <a:close/>
                <a:moveTo>
                  <a:pt x="45" y="11815"/>
                </a:moveTo>
                <a:cubicBezTo>
                  <a:pt x="45" y="11815"/>
                  <a:pt x="45" y="11815"/>
                  <a:pt x="45" y="11815"/>
                </a:cubicBezTo>
                <a:cubicBezTo>
                  <a:pt x="45" y="11815"/>
                  <a:pt x="45" y="11815"/>
                  <a:pt x="45" y="11815"/>
                </a:cubicBezTo>
                <a:cubicBezTo>
                  <a:pt x="45" y="11747"/>
                  <a:pt x="90" y="11702"/>
                  <a:pt x="158" y="11679"/>
                </a:cubicBezTo>
                <a:cubicBezTo>
                  <a:pt x="158" y="11679"/>
                  <a:pt x="158" y="11679"/>
                  <a:pt x="158" y="11679"/>
                </a:cubicBezTo>
                <a:cubicBezTo>
                  <a:pt x="225" y="11679"/>
                  <a:pt x="271" y="11724"/>
                  <a:pt x="271" y="11792"/>
                </a:cubicBezTo>
                <a:cubicBezTo>
                  <a:pt x="271" y="11792"/>
                  <a:pt x="271" y="11792"/>
                  <a:pt x="271" y="11792"/>
                </a:cubicBezTo>
                <a:cubicBezTo>
                  <a:pt x="271" y="11860"/>
                  <a:pt x="225" y="11905"/>
                  <a:pt x="180" y="11905"/>
                </a:cubicBezTo>
                <a:cubicBezTo>
                  <a:pt x="180" y="11905"/>
                  <a:pt x="180" y="11905"/>
                  <a:pt x="180" y="11905"/>
                </a:cubicBezTo>
                <a:cubicBezTo>
                  <a:pt x="180" y="11905"/>
                  <a:pt x="158" y="11905"/>
                  <a:pt x="158" y="11905"/>
                </a:cubicBezTo>
                <a:cubicBezTo>
                  <a:pt x="158" y="11905"/>
                  <a:pt x="158" y="11905"/>
                  <a:pt x="158" y="11905"/>
                </a:cubicBezTo>
                <a:cubicBezTo>
                  <a:pt x="113" y="11905"/>
                  <a:pt x="68" y="11860"/>
                  <a:pt x="45" y="11815"/>
                </a:cubicBezTo>
                <a:close/>
                <a:moveTo>
                  <a:pt x="21442" y="11702"/>
                </a:moveTo>
                <a:cubicBezTo>
                  <a:pt x="21375" y="11702"/>
                  <a:pt x="21329" y="11634"/>
                  <a:pt x="21352" y="11589"/>
                </a:cubicBezTo>
                <a:cubicBezTo>
                  <a:pt x="21352" y="11589"/>
                  <a:pt x="21352" y="11589"/>
                  <a:pt x="21352" y="11589"/>
                </a:cubicBezTo>
                <a:cubicBezTo>
                  <a:pt x="21352" y="11522"/>
                  <a:pt x="21397" y="11476"/>
                  <a:pt x="21465" y="11476"/>
                </a:cubicBezTo>
                <a:cubicBezTo>
                  <a:pt x="21465" y="11476"/>
                  <a:pt x="21465" y="11476"/>
                  <a:pt x="21465" y="11476"/>
                </a:cubicBezTo>
                <a:cubicBezTo>
                  <a:pt x="21532" y="11476"/>
                  <a:pt x="21577" y="11522"/>
                  <a:pt x="21577" y="11589"/>
                </a:cubicBezTo>
                <a:cubicBezTo>
                  <a:pt x="21577" y="11589"/>
                  <a:pt x="21577" y="11589"/>
                  <a:pt x="21577" y="11589"/>
                </a:cubicBezTo>
                <a:cubicBezTo>
                  <a:pt x="21555" y="11657"/>
                  <a:pt x="21510" y="11702"/>
                  <a:pt x="21465" y="11702"/>
                </a:cubicBezTo>
                <a:cubicBezTo>
                  <a:pt x="21465" y="11702"/>
                  <a:pt x="21465" y="11702"/>
                  <a:pt x="21465" y="11702"/>
                </a:cubicBezTo>
                <a:cubicBezTo>
                  <a:pt x="21442" y="11702"/>
                  <a:pt x="21442" y="11702"/>
                  <a:pt x="21442" y="11702"/>
                </a:cubicBezTo>
                <a:close/>
                <a:moveTo>
                  <a:pt x="0" y="11161"/>
                </a:moveTo>
                <a:cubicBezTo>
                  <a:pt x="0" y="11116"/>
                  <a:pt x="68" y="11048"/>
                  <a:pt x="113" y="11048"/>
                </a:cubicBezTo>
                <a:cubicBezTo>
                  <a:pt x="113" y="11048"/>
                  <a:pt x="113" y="11048"/>
                  <a:pt x="113" y="11048"/>
                </a:cubicBezTo>
                <a:cubicBezTo>
                  <a:pt x="180" y="11048"/>
                  <a:pt x="225" y="11093"/>
                  <a:pt x="225" y="11161"/>
                </a:cubicBezTo>
                <a:cubicBezTo>
                  <a:pt x="225" y="11161"/>
                  <a:pt x="225" y="11161"/>
                  <a:pt x="225" y="11161"/>
                </a:cubicBezTo>
                <a:cubicBezTo>
                  <a:pt x="248" y="11228"/>
                  <a:pt x="180" y="11273"/>
                  <a:pt x="135" y="11273"/>
                </a:cubicBezTo>
                <a:cubicBezTo>
                  <a:pt x="135" y="11273"/>
                  <a:pt x="135" y="11273"/>
                  <a:pt x="135" y="11273"/>
                </a:cubicBezTo>
                <a:cubicBezTo>
                  <a:pt x="135" y="11273"/>
                  <a:pt x="135" y="11273"/>
                  <a:pt x="113" y="11273"/>
                </a:cubicBezTo>
                <a:cubicBezTo>
                  <a:pt x="113" y="11273"/>
                  <a:pt x="113" y="11273"/>
                  <a:pt x="113" y="11273"/>
                </a:cubicBezTo>
                <a:cubicBezTo>
                  <a:pt x="68" y="11273"/>
                  <a:pt x="23" y="11228"/>
                  <a:pt x="0" y="11161"/>
                </a:cubicBezTo>
                <a:close/>
                <a:moveTo>
                  <a:pt x="21487" y="11071"/>
                </a:moveTo>
                <a:cubicBezTo>
                  <a:pt x="21420" y="11071"/>
                  <a:pt x="21375" y="11025"/>
                  <a:pt x="21375" y="10958"/>
                </a:cubicBezTo>
                <a:cubicBezTo>
                  <a:pt x="21375" y="10958"/>
                  <a:pt x="21375" y="10958"/>
                  <a:pt x="21375" y="10958"/>
                </a:cubicBezTo>
                <a:cubicBezTo>
                  <a:pt x="21375" y="10890"/>
                  <a:pt x="21420" y="10845"/>
                  <a:pt x="21487" y="10845"/>
                </a:cubicBezTo>
                <a:cubicBezTo>
                  <a:pt x="21487" y="10845"/>
                  <a:pt x="21487" y="10845"/>
                  <a:pt x="21487" y="10845"/>
                </a:cubicBezTo>
                <a:cubicBezTo>
                  <a:pt x="21555" y="10845"/>
                  <a:pt x="21600" y="10890"/>
                  <a:pt x="21600" y="10958"/>
                </a:cubicBezTo>
                <a:cubicBezTo>
                  <a:pt x="21600" y="10958"/>
                  <a:pt x="21600" y="10958"/>
                  <a:pt x="21600" y="10958"/>
                </a:cubicBezTo>
                <a:cubicBezTo>
                  <a:pt x="21600" y="11025"/>
                  <a:pt x="21532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lose/>
                <a:moveTo>
                  <a:pt x="113" y="10642"/>
                </a:moveTo>
                <a:cubicBezTo>
                  <a:pt x="45" y="10642"/>
                  <a:pt x="0" y="10597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462"/>
                  <a:pt x="68" y="10417"/>
                  <a:pt x="113" y="10417"/>
                </a:cubicBezTo>
                <a:cubicBezTo>
                  <a:pt x="113" y="10417"/>
                  <a:pt x="113" y="10417"/>
                  <a:pt x="113" y="10417"/>
                </a:cubicBezTo>
                <a:cubicBezTo>
                  <a:pt x="180" y="10417"/>
                  <a:pt x="225" y="10484"/>
                  <a:pt x="225" y="10529"/>
                </a:cubicBezTo>
                <a:cubicBezTo>
                  <a:pt x="225" y="10529"/>
                  <a:pt x="225" y="10529"/>
                  <a:pt x="225" y="10529"/>
                </a:cubicBezTo>
                <a:cubicBezTo>
                  <a:pt x="225" y="10597"/>
                  <a:pt x="180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lose/>
                <a:moveTo>
                  <a:pt x="21352" y="10327"/>
                </a:moveTo>
                <a:cubicBezTo>
                  <a:pt x="21352" y="10327"/>
                  <a:pt x="21352" y="10327"/>
                  <a:pt x="21352" y="10327"/>
                </a:cubicBezTo>
                <a:cubicBezTo>
                  <a:pt x="21352" y="10259"/>
                  <a:pt x="21397" y="10214"/>
                  <a:pt x="21465" y="10214"/>
                </a:cubicBezTo>
                <a:cubicBezTo>
                  <a:pt x="21465" y="10214"/>
                  <a:pt x="21465" y="10214"/>
                  <a:pt x="21465" y="10214"/>
                </a:cubicBezTo>
                <a:cubicBezTo>
                  <a:pt x="21532" y="10214"/>
                  <a:pt x="21577" y="10259"/>
                  <a:pt x="21577" y="10327"/>
                </a:cubicBezTo>
                <a:cubicBezTo>
                  <a:pt x="21577" y="10327"/>
                  <a:pt x="21577" y="10327"/>
                  <a:pt x="21577" y="10327"/>
                </a:cubicBezTo>
                <a:cubicBezTo>
                  <a:pt x="21577" y="10372"/>
                  <a:pt x="21532" y="10439"/>
                  <a:pt x="21487" y="10439"/>
                </a:cubicBezTo>
                <a:cubicBezTo>
                  <a:pt x="21487" y="10439"/>
                  <a:pt x="21487" y="10439"/>
                  <a:pt x="21487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20" y="10439"/>
                  <a:pt x="21352" y="10394"/>
                  <a:pt x="21352" y="10327"/>
                </a:cubicBezTo>
                <a:close/>
                <a:moveTo>
                  <a:pt x="135" y="10011"/>
                </a:moveTo>
                <a:cubicBezTo>
                  <a:pt x="90" y="10011"/>
                  <a:pt x="45" y="9966"/>
                  <a:pt x="45" y="9898"/>
                </a:cubicBezTo>
                <a:cubicBezTo>
                  <a:pt x="45" y="9898"/>
                  <a:pt x="45" y="9898"/>
                  <a:pt x="45" y="9898"/>
                </a:cubicBezTo>
                <a:cubicBezTo>
                  <a:pt x="45" y="9830"/>
                  <a:pt x="90" y="9785"/>
                  <a:pt x="158" y="9785"/>
                </a:cubicBezTo>
                <a:cubicBezTo>
                  <a:pt x="158" y="9785"/>
                  <a:pt x="158" y="9785"/>
                  <a:pt x="158" y="9785"/>
                </a:cubicBezTo>
                <a:cubicBezTo>
                  <a:pt x="225" y="9808"/>
                  <a:pt x="271" y="9853"/>
                  <a:pt x="271" y="9921"/>
                </a:cubicBezTo>
                <a:cubicBezTo>
                  <a:pt x="271" y="9921"/>
                  <a:pt x="271" y="9921"/>
                  <a:pt x="271" y="9921"/>
                </a:cubicBezTo>
                <a:cubicBezTo>
                  <a:pt x="271" y="9966"/>
                  <a:pt x="203" y="10011"/>
                  <a:pt x="158" y="10011"/>
                </a:cubicBezTo>
                <a:cubicBezTo>
                  <a:pt x="158" y="10011"/>
                  <a:pt x="158" y="10011"/>
                  <a:pt x="158" y="10011"/>
                </a:cubicBezTo>
                <a:cubicBezTo>
                  <a:pt x="158" y="10011"/>
                  <a:pt x="158" y="10011"/>
                  <a:pt x="135" y="10011"/>
                </a:cubicBezTo>
                <a:close/>
                <a:moveTo>
                  <a:pt x="21307" y="9718"/>
                </a:moveTo>
                <a:cubicBezTo>
                  <a:pt x="21307" y="9650"/>
                  <a:pt x="21352" y="9582"/>
                  <a:pt x="21420" y="9582"/>
                </a:cubicBezTo>
                <a:cubicBezTo>
                  <a:pt x="21420" y="9582"/>
                  <a:pt x="21420" y="9582"/>
                  <a:pt x="21420" y="9582"/>
                </a:cubicBezTo>
                <a:cubicBezTo>
                  <a:pt x="21487" y="9582"/>
                  <a:pt x="21532" y="9628"/>
                  <a:pt x="21532" y="9695"/>
                </a:cubicBezTo>
                <a:cubicBezTo>
                  <a:pt x="21532" y="9695"/>
                  <a:pt x="21532" y="9695"/>
                  <a:pt x="21532" y="9695"/>
                </a:cubicBezTo>
                <a:cubicBezTo>
                  <a:pt x="21555" y="9740"/>
                  <a:pt x="21510" y="9808"/>
                  <a:pt x="21442" y="9808"/>
                </a:cubicBezTo>
                <a:cubicBezTo>
                  <a:pt x="21442" y="9808"/>
                  <a:pt x="21442" y="9808"/>
                  <a:pt x="21442" y="9808"/>
                </a:cubicBezTo>
                <a:cubicBezTo>
                  <a:pt x="21442" y="9808"/>
                  <a:pt x="21420" y="9808"/>
                  <a:pt x="21420" y="9808"/>
                </a:cubicBezTo>
                <a:cubicBezTo>
                  <a:pt x="21420" y="9808"/>
                  <a:pt x="21420" y="9808"/>
                  <a:pt x="21420" y="9808"/>
                </a:cubicBezTo>
                <a:cubicBezTo>
                  <a:pt x="21375" y="9808"/>
                  <a:pt x="21329" y="9763"/>
                  <a:pt x="21307" y="9718"/>
                </a:cubicBezTo>
                <a:close/>
                <a:moveTo>
                  <a:pt x="203" y="9402"/>
                </a:moveTo>
                <a:cubicBezTo>
                  <a:pt x="158" y="9380"/>
                  <a:pt x="113" y="9334"/>
                  <a:pt x="113" y="9267"/>
                </a:cubicBezTo>
                <a:cubicBezTo>
                  <a:pt x="113" y="9267"/>
                  <a:pt x="113" y="9267"/>
                  <a:pt x="113" y="9267"/>
                </a:cubicBezTo>
                <a:cubicBezTo>
                  <a:pt x="113" y="9199"/>
                  <a:pt x="180" y="9154"/>
                  <a:pt x="248" y="9177"/>
                </a:cubicBezTo>
                <a:cubicBezTo>
                  <a:pt x="248" y="9177"/>
                  <a:pt x="248" y="9177"/>
                  <a:pt x="248" y="9177"/>
                </a:cubicBezTo>
                <a:cubicBezTo>
                  <a:pt x="293" y="9177"/>
                  <a:pt x="338" y="9244"/>
                  <a:pt x="338" y="9289"/>
                </a:cubicBezTo>
                <a:cubicBezTo>
                  <a:pt x="338" y="9289"/>
                  <a:pt x="338" y="9289"/>
                  <a:pt x="338" y="9289"/>
                </a:cubicBezTo>
                <a:cubicBezTo>
                  <a:pt x="338" y="9357"/>
                  <a:pt x="271" y="9402"/>
                  <a:pt x="225" y="9402"/>
                </a:cubicBezTo>
                <a:cubicBezTo>
                  <a:pt x="225" y="9402"/>
                  <a:pt x="225" y="9402"/>
                  <a:pt x="225" y="9402"/>
                </a:cubicBezTo>
                <a:cubicBezTo>
                  <a:pt x="225" y="9402"/>
                  <a:pt x="225" y="9402"/>
                  <a:pt x="203" y="9402"/>
                </a:cubicBezTo>
                <a:close/>
                <a:moveTo>
                  <a:pt x="21239" y="9086"/>
                </a:moveTo>
                <a:cubicBezTo>
                  <a:pt x="21217" y="9019"/>
                  <a:pt x="21262" y="8974"/>
                  <a:pt x="21329" y="8951"/>
                </a:cubicBezTo>
                <a:cubicBezTo>
                  <a:pt x="21329" y="8951"/>
                  <a:pt x="21329" y="8951"/>
                  <a:pt x="21329" y="8951"/>
                </a:cubicBezTo>
                <a:cubicBezTo>
                  <a:pt x="21397" y="8951"/>
                  <a:pt x="21442" y="8996"/>
                  <a:pt x="21465" y="9041"/>
                </a:cubicBezTo>
                <a:cubicBezTo>
                  <a:pt x="21465" y="9041"/>
                  <a:pt x="21465" y="9041"/>
                  <a:pt x="21465" y="9041"/>
                </a:cubicBezTo>
                <a:cubicBezTo>
                  <a:pt x="21465" y="9109"/>
                  <a:pt x="21420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284" y="9177"/>
                  <a:pt x="21239" y="9154"/>
                  <a:pt x="21239" y="9086"/>
                </a:cubicBezTo>
                <a:close/>
                <a:moveTo>
                  <a:pt x="316" y="8771"/>
                </a:moveTo>
                <a:cubicBezTo>
                  <a:pt x="248" y="8748"/>
                  <a:pt x="203" y="8703"/>
                  <a:pt x="225" y="8635"/>
                </a:cubicBezTo>
                <a:cubicBezTo>
                  <a:pt x="225" y="8635"/>
                  <a:pt x="225" y="8635"/>
                  <a:pt x="225" y="8635"/>
                </a:cubicBezTo>
                <a:cubicBezTo>
                  <a:pt x="225" y="8568"/>
                  <a:pt x="293" y="8545"/>
                  <a:pt x="361" y="8545"/>
                </a:cubicBezTo>
                <a:cubicBezTo>
                  <a:pt x="361" y="8545"/>
                  <a:pt x="361" y="8545"/>
                  <a:pt x="361" y="8545"/>
                </a:cubicBezTo>
                <a:cubicBezTo>
                  <a:pt x="406" y="8568"/>
                  <a:pt x="451" y="8613"/>
                  <a:pt x="451" y="8681"/>
                </a:cubicBezTo>
                <a:cubicBezTo>
                  <a:pt x="451" y="8681"/>
                  <a:pt x="451" y="8681"/>
                  <a:pt x="451" y="8681"/>
                </a:cubicBezTo>
                <a:cubicBezTo>
                  <a:pt x="428" y="8726"/>
                  <a:pt x="383" y="8771"/>
                  <a:pt x="338" y="8771"/>
                </a:cubicBezTo>
                <a:cubicBezTo>
                  <a:pt x="338" y="8771"/>
                  <a:pt x="338" y="8771"/>
                  <a:pt x="338" y="8771"/>
                </a:cubicBezTo>
                <a:cubicBezTo>
                  <a:pt x="316" y="8771"/>
                  <a:pt x="316" y="8771"/>
                  <a:pt x="316" y="8771"/>
                </a:cubicBezTo>
                <a:close/>
                <a:moveTo>
                  <a:pt x="21104" y="8478"/>
                </a:moveTo>
                <a:cubicBezTo>
                  <a:pt x="21104" y="8410"/>
                  <a:pt x="21127" y="8365"/>
                  <a:pt x="21194" y="8342"/>
                </a:cubicBezTo>
                <a:cubicBezTo>
                  <a:pt x="21194" y="8342"/>
                  <a:pt x="21194" y="8342"/>
                  <a:pt x="21194" y="8342"/>
                </a:cubicBezTo>
                <a:cubicBezTo>
                  <a:pt x="21262" y="8320"/>
                  <a:pt x="21329" y="8365"/>
                  <a:pt x="21329" y="8433"/>
                </a:cubicBezTo>
                <a:cubicBezTo>
                  <a:pt x="21329" y="8433"/>
                  <a:pt x="21329" y="8433"/>
                  <a:pt x="21329" y="8433"/>
                </a:cubicBezTo>
                <a:cubicBezTo>
                  <a:pt x="21352" y="8478"/>
                  <a:pt x="21307" y="8545"/>
                  <a:pt x="21239" y="8568"/>
                </a:cubicBezTo>
                <a:cubicBezTo>
                  <a:pt x="21239" y="8568"/>
                  <a:pt x="21239" y="8568"/>
                  <a:pt x="21239" y="8568"/>
                </a:cubicBezTo>
                <a:cubicBezTo>
                  <a:pt x="21239" y="8568"/>
                  <a:pt x="21239" y="8568"/>
                  <a:pt x="21217" y="8568"/>
                </a:cubicBezTo>
                <a:cubicBezTo>
                  <a:pt x="21217" y="8568"/>
                  <a:pt x="21217" y="8568"/>
                  <a:pt x="21217" y="8568"/>
                </a:cubicBezTo>
                <a:cubicBezTo>
                  <a:pt x="21172" y="8568"/>
                  <a:pt x="21127" y="8523"/>
                  <a:pt x="21104" y="8478"/>
                </a:cubicBezTo>
                <a:close/>
                <a:moveTo>
                  <a:pt x="451" y="8162"/>
                </a:moveTo>
                <a:cubicBezTo>
                  <a:pt x="383" y="8139"/>
                  <a:pt x="361" y="8072"/>
                  <a:pt x="361" y="8004"/>
                </a:cubicBezTo>
                <a:cubicBezTo>
                  <a:pt x="361" y="8004"/>
                  <a:pt x="361" y="8004"/>
                  <a:pt x="361" y="8004"/>
                </a:cubicBezTo>
                <a:cubicBezTo>
                  <a:pt x="383" y="7959"/>
                  <a:pt x="451" y="7914"/>
                  <a:pt x="496" y="7937"/>
                </a:cubicBezTo>
                <a:cubicBezTo>
                  <a:pt x="496" y="7937"/>
                  <a:pt x="496" y="7937"/>
                  <a:pt x="496" y="7937"/>
                </a:cubicBezTo>
                <a:cubicBezTo>
                  <a:pt x="564" y="7959"/>
                  <a:pt x="609" y="8004"/>
                  <a:pt x="586" y="8072"/>
                </a:cubicBezTo>
                <a:cubicBezTo>
                  <a:pt x="586" y="8072"/>
                  <a:pt x="586" y="8072"/>
                  <a:pt x="586" y="8072"/>
                </a:cubicBezTo>
                <a:cubicBezTo>
                  <a:pt x="564" y="8117"/>
                  <a:pt x="519" y="8162"/>
                  <a:pt x="473" y="8162"/>
                </a:cubicBezTo>
                <a:cubicBezTo>
                  <a:pt x="473" y="8162"/>
                  <a:pt x="473" y="8162"/>
                  <a:pt x="473" y="8162"/>
                </a:cubicBezTo>
                <a:cubicBezTo>
                  <a:pt x="473" y="8162"/>
                  <a:pt x="451" y="8162"/>
                  <a:pt x="451" y="8162"/>
                </a:cubicBezTo>
                <a:close/>
                <a:moveTo>
                  <a:pt x="20946" y="7869"/>
                </a:moveTo>
                <a:cubicBezTo>
                  <a:pt x="20946" y="7801"/>
                  <a:pt x="20969" y="7756"/>
                  <a:pt x="21036" y="7734"/>
                </a:cubicBezTo>
                <a:cubicBezTo>
                  <a:pt x="21036" y="7734"/>
                  <a:pt x="21036" y="7734"/>
                  <a:pt x="21036" y="7734"/>
                </a:cubicBezTo>
                <a:cubicBezTo>
                  <a:pt x="21104" y="7711"/>
                  <a:pt x="21149" y="7756"/>
                  <a:pt x="21172" y="7801"/>
                </a:cubicBezTo>
                <a:cubicBezTo>
                  <a:pt x="21172" y="7801"/>
                  <a:pt x="21172" y="7801"/>
                  <a:pt x="21172" y="7801"/>
                </a:cubicBezTo>
                <a:cubicBezTo>
                  <a:pt x="21194" y="7869"/>
                  <a:pt x="21149" y="7937"/>
                  <a:pt x="21104" y="7959"/>
                </a:cubicBezTo>
                <a:cubicBezTo>
                  <a:pt x="21104" y="7959"/>
                  <a:pt x="21104" y="7959"/>
                  <a:pt x="21104" y="7959"/>
                </a:cubicBezTo>
                <a:cubicBezTo>
                  <a:pt x="21081" y="7959"/>
                  <a:pt x="21081" y="7959"/>
                  <a:pt x="21059" y="7959"/>
                </a:cubicBezTo>
                <a:cubicBezTo>
                  <a:pt x="21059" y="7959"/>
                  <a:pt x="21059" y="7959"/>
                  <a:pt x="21059" y="7959"/>
                </a:cubicBezTo>
                <a:cubicBezTo>
                  <a:pt x="21014" y="7959"/>
                  <a:pt x="20969" y="7914"/>
                  <a:pt x="20946" y="7869"/>
                </a:cubicBezTo>
                <a:close/>
                <a:moveTo>
                  <a:pt x="631" y="7553"/>
                </a:moveTo>
                <a:cubicBezTo>
                  <a:pt x="564" y="7531"/>
                  <a:pt x="541" y="7463"/>
                  <a:pt x="541" y="7395"/>
                </a:cubicBezTo>
                <a:cubicBezTo>
                  <a:pt x="541" y="7395"/>
                  <a:pt x="541" y="7395"/>
                  <a:pt x="541" y="7395"/>
                </a:cubicBezTo>
                <a:cubicBezTo>
                  <a:pt x="564" y="7350"/>
                  <a:pt x="631" y="7305"/>
                  <a:pt x="699" y="7328"/>
                </a:cubicBezTo>
                <a:cubicBezTo>
                  <a:pt x="699" y="7328"/>
                  <a:pt x="699" y="7328"/>
                  <a:pt x="699" y="7328"/>
                </a:cubicBezTo>
                <a:cubicBezTo>
                  <a:pt x="744" y="7350"/>
                  <a:pt x="789" y="7418"/>
                  <a:pt x="767" y="7486"/>
                </a:cubicBezTo>
                <a:cubicBezTo>
                  <a:pt x="767" y="7486"/>
                  <a:pt x="767" y="7486"/>
                  <a:pt x="767" y="7486"/>
                </a:cubicBezTo>
                <a:cubicBezTo>
                  <a:pt x="744" y="7531"/>
                  <a:pt x="699" y="7553"/>
                  <a:pt x="654" y="7553"/>
                </a:cubicBezTo>
                <a:cubicBezTo>
                  <a:pt x="654" y="7553"/>
                  <a:pt x="654" y="7553"/>
                  <a:pt x="654" y="7553"/>
                </a:cubicBezTo>
                <a:cubicBezTo>
                  <a:pt x="654" y="7553"/>
                  <a:pt x="631" y="7553"/>
                  <a:pt x="631" y="7553"/>
                </a:cubicBezTo>
                <a:close/>
                <a:moveTo>
                  <a:pt x="20766" y="7283"/>
                </a:moveTo>
                <a:cubicBezTo>
                  <a:pt x="20743" y="7215"/>
                  <a:pt x="20766" y="7147"/>
                  <a:pt x="20833" y="7125"/>
                </a:cubicBezTo>
                <a:cubicBezTo>
                  <a:pt x="20833" y="7125"/>
                  <a:pt x="20833" y="7125"/>
                  <a:pt x="20833" y="7125"/>
                </a:cubicBezTo>
                <a:cubicBezTo>
                  <a:pt x="20901" y="7102"/>
                  <a:pt x="20969" y="7147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91" y="7260"/>
                  <a:pt x="20969" y="7328"/>
                  <a:pt x="20901" y="7350"/>
                </a:cubicBezTo>
                <a:cubicBezTo>
                  <a:pt x="20901" y="7350"/>
                  <a:pt x="20901" y="7350"/>
                  <a:pt x="20901" y="7350"/>
                </a:cubicBezTo>
                <a:cubicBezTo>
                  <a:pt x="20901" y="7350"/>
                  <a:pt x="20878" y="7350"/>
                  <a:pt x="20878" y="7350"/>
                </a:cubicBezTo>
                <a:cubicBezTo>
                  <a:pt x="20878" y="7350"/>
                  <a:pt x="20878" y="7350"/>
                  <a:pt x="20878" y="7350"/>
                </a:cubicBezTo>
                <a:cubicBezTo>
                  <a:pt x="20833" y="7350"/>
                  <a:pt x="20788" y="7328"/>
                  <a:pt x="20766" y="7283"/>
                </a:cubicBezTo>
                <a:close/>
                <a:moveTo>
                  <a:pt x="834" y="6944"/>
                </a:moveTo>
                <a:cubicBezTo>
                  <a:pt x="767" y="6922"/>
                  <a:pt x="744" y="6854"/>
                  <a:pt x="767" y="6809"/>
                </a:cubicBezTo>
                <a:cubicBezTo>
                  <a:pt x="767" y="6809"/>
                  <a:pt x="767" y="6809"/>
                  <a:pt x="767" y="6809"/>
                </a:cubicBezTo>
                <a:cubicBezTo>
                  <a:pt x="789" y="6742"/>
                  <a:pt x="857" y="6719"/>
                  <a:pt x="924" y="6742"/>
                </a:cubicBezTo>
                <a:cubicBezTo>
                  <a:pt x="924" y="6742"/>
                  <a:pt x="924" y="6742"/>
                  <a:pt x="924" y="6742"/>
                </a:cubicBezTo>
                <a:cubicBezTo>
                  <a:pt x="970" y="6764"/>
                  <a:pt x="992" y="6832"/>
                  <a:pt x="970" y="6877"/>
                </a:cubicBezTo>
                <a:cubicBezTo>
                  <a:pt x="970" y="6877"/>
                  <a:pt x="970" y="6877"/>
                  <a:pt x="970" y="6877"/>
                </a:cubicBezTo>
                <a:cubicBezTo>
                  <a:pt x="970" y="6922"/>
                  <a:pt x="924" y="6967"/>
                  <a:pt x="879" y="6967"/>
                </a:cubicBezTo>
                <a:cubicBezTo>
                  <a:pt x="879" y="6967"/>
                  <a:pt x="879" y="6967"/>
                  <a:pt x="879" y="6967"/>
                </a:cubicBezTo>
                <a:cubicBezTo>
                  <a:pt x="857" y="6967"/>
                  <a:pt x="857" y="6967"/>
                  <a:pt x="834" y="6944"/>
                </a:cubicBezTo>
                <a:close/>
                <a:moveTo>
                  <a:pt x="20540" y="6696"/>
                </a:moveTo>
                <a:cubicBezTo>
                  <a:pt x="20518" y="6629"/>
                  <a:pt x="20540" y="6561"/>
                  <a:pt x="20608" y="6539"/>
                </a:cubicBezTo>
                <a:cubicBezTo>
                  <a:pt x="20608" y="6539"/>
                  <a:pt x="20608" y="6539"/>
                  <a:pt x="20608" y="6539"/>
                </a:cubicBezTo>
                <a:cubicBezTo>
                  <a:pt x="20653" y="6516"/>
                  <a:pt x="20721" y="6561"/>
                  <a:pt x="20743" y="6606"/>
                </a:cubicBezTo>
                <a:cubicBezTo>
                  <a:pt x="20743" y="6606"/>
                  <a:pt x="20743" y="6606"/>
                  <a:pt x="20743" y="6606"/>
                </a:cubicBezTo>
                <a:cubicBezTo>
                  <a:pt x="20766" y="6674"/>
                  <a:pt x="20743" y="6742"/>
                  <a:pt x="20698" y="6764"/>
                </a:cubicBezTo>
                <a:cubicBezTo>
                  <a:pt x="20698" y="6764"/>
                  <a:pt x="20698" y="6764"/>
                  <a:pt x="20698" y="6764"/>
                </a:cubicBezTo>
                <a:cubicBezTo>
                  <a:pt x="20676" y="6764"/>
                  <a:pt x="20653" y="6764"/>
                  <a:pt x="20653" y="6764"/>
                </a:cubicBezTo>
                <a:cubicBezTo>
                  <a:pt x="20653" y="6764"/>
                  <a:pt x="20653" y="6764"/>
                  <a:pt x="20653" y="6764"/>
                </a:cubicBezTo>
                <a:cubicBezTo>
                  <a:pt x="20608" y="6764"/>
                  <a:pt x="20563" y="6742"/>
                  <a:pt x="20540" y="6696"/>
                </a:cubicBezTo>
                <a:close/>
                <a:moveTo>
                  <a:pt x="1082" y="6358"/>
                </a:moveTo>
                <a:cubicBezTo>
                  <a:pt x="1015" y="6336"/>
                  <a:pt x="992" y="6268"/>
                  <a:pt x="1015" y="6223"/>
                </a:cubicBezTo>
                <a:cubicBezTo>
                  <a:pt x="1015" y="6223"/>
                  <a:pt x="1015" y="6223"/>
                  <a:pt x="1015" y="6223"/>
                </a:cubicBezTo>
                <a:cubicBezTo>
                  <a:pt x="1060" y="6155"/>
                  <a:pt x="1127" y="6133"/>
                  <a:pt x="1172" y="6155"/>
                </a:cubicBezTo>
                <a:cubicBezTo>
                  <a:pt x="1172" y="6155"/>
                  <a:pt x="1172" y="6155"/>
                  <a:pt x="1172" y="6155"/>
                </a:cubicBezTo>
                <a:cubicBezTo>
                  <a:pt x="1240" y="6200"/>
                  <a:pt x="1263" y="6268"/>
                  <a:pt x="1240" y="6313"/>
                </a:cubicBezTo>
                <a:cubicBezTo>
                  <a:pt x="1240" y="6313"/>
                  <a:pt x="1240" y="6313"/>
                  <a:pt x="1240" y="6313"/>
                </a:cubicBezTo>
                <a:cubicBezTo>
                  <a:pt x="1218" y="6358"/>
                  <a:pt x="1172" y="6381"/>
                  <a:pt x="1127" y="6381"/>
                </a:cubicBezTo>
                <a:cubicBezTo>
                  <a:pt x="1127" y="6381"/>
                  <a:pt x="1127" y="6381"/>
                  <a:pt x="1127" y="6381"/>
                </a:cubicBezTo>
                <a:cubicBezTo>
                  <a:pt x="1105" y="6381"/>
                  <a:pt x="1105" y="6381"/>
                  <a:pt x="1082" y="6358"/>
                </a:cubicBezTo>
                <a:close/>
                <a:moveTo>
                  <a:pt x="20292" y="6133"/>
                </a:moveTo>
                <a:cubicBezTo>
                  <a:pt x="20247" y="6065"/>
                  <a:pt x="20270" y="5997"/>
                  <a:pt x="20337" y="5975"/>
                </a:cubicBezTo>
                <a:cubicBezTo>
                  <a:pt x="20337" y="5975"/>
                  <a:pt x="20337" y="5975"/>
                  <a:pt x="20337" y="5975"/>
                </a:cubicBezTo>
                <a:cubicBezTo>
                  <a:pt x="20382" y="5952"/>
                  <a:pt x="20450" y="5975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518" y="6088"/>
                  <a:pt x="20495" y="6155"/>
                  <a:pt x="20428" y="6178"/>
                </a:cubicBezTo>
                <a:cubicBezTo>
                  <a:pt x="20428" y="6178"/>
                  <a:pt x="20428" y="6178"/>
                  <a:pt x="20428" y="6178"/>
                </a:cubicBezTo>
                <a:cubicBezTo>
                  <a:pt x="20405" y="6178"/>
                  <a:pt x="20405" y="6200"/>
                  <a:pt x="20382" y="6200"/>
                </a:cubicBezTo>
                <a:cubicBezTo>
                  <a:pt x="20382" y="6200"/>
                  <a:pt x="20382" y="6200"/>
                  <a:pt x="20382" y="6200"/>
                </a:cubicBezTo>
                <a:cubicBezTo>
                  <a:pt x="20337" y="6200"/>
                  <a:pt x="20292" y="6178"/>
                  <a:pt x="20292" y="6133"/>
                </a:cubicBezTo>
                <a:close/>
                <a:moveTo>
                  <a:pt x="1353" y="5795"/>
                </a:moveTo>
                <a:cubicBezTo>
                  <a:pt x="1308" y="5772"/>
                  <a:pt x="1285" y="5704"/>
                  <a:pt x="1308" y="5659"/>
                </a:cubicBezTo>
                <a:cubicBezTo>
                  <a:pt x="1308" y="5659"/>
                  <a:pt x="1308" y="5659"/>
                  <a:pt x="1308" y="5659"/>
                </a:cubicBezTo>
                <a:cubicBezTo>
                  <a:pt x="1353" y="5592"/>
                  <a:pt x="1420" y="5569"/>
                  <a:pt x="1466" y="5614"/>
                </a:cubicBezTo>
                <a:cubicBezTo>
                  <a:pt x="1466" y="5614"/>
                  <a:pt x="1466" y="5614"/>
                  <a:pt x="1466" y="5614"/>
                </a:cubicBezTo>
                <a:cubicBezTo>
                  <a:pt x="1511" y="5637"/>
                  <a:pt x="1533" y="5704"/>
                  <a:pt x="1511" y="5749"/>
                </a:cubicBezTo>
                <a:cubicBezTo>
                  <a:pt x="1511" y="5749"/>
                  <a:pt x="1511" y="5749"/>
                  <a:pt x="1511" y="5749"/>
                </a:cubicBezTo>
                <a:cubicBezTo>
                  <a:pt x="1488" y="5795"/>
                  <a:pt x="1443" y="5817"/>
                  <a:pt x="1420" y="5817"/>
                </a:cubicBezTo>
                <a:cubicBezTo>
                  <a:pt x="1420" y="5817"/>
                  <a:pt x="1420" y="5817"/>
                  <a:pt x="1420" y="5817"/>
                </a:cubicBezTo>
                <a:cubicBezTo>
                  <a:pt x="1398" y="5817"/>
                  <a:pt x="1375" y="5817"/>
                  <a:pt x="1353" y="5795"/>
                </a:cubicBezTo>
                <a:close/>
                <a:moveTo>
                  <a:pt x="19999" y="5569"/>
                </a:moveTo>
                <a:cubicBezTo>
                  <a:pt x="19999" y="5569"/>
                  <a:pt x="19999" y="5569"/>
                  <a:pt x="19999" y="5569"/>
                </a:cubicBezTo>
                <a:cubicBezTo>
                  <a:pt x="19954" y="5524"/>
                  <a:pt x="19977" y="5456"/>
                  <a:pt x="20022" y="5434"/>
                </a:cubicBezTo>
                <a:cubicBezTo>
                  <a:pt x="20022" y="5434"/>
                  <a:pt x="20022" y="5434"/>
                  <a:pt x="20022" y="5434"/>
                </a:cubicBezTo>
                <a:cubicBezTo>
                  <a:pt x="20089" y="5389"/>
                  <a:pt x="20157" y="5411"/>
                  <a:pt x="20180" y="5456"/>
                </a:cubicBezTo>
                <a:cubicBezTo>
                  <a:pt x="20180" y="5456"/>
                  <a:pt x="20180" y="5456"/>
                  <a:pt x="20180" y="5456"/>
                </a:cubicBezTo>
                <a:cubicBezTo>
                  <a:pt x="20225" y="5524"/>
                  <a:pt x="20202" y="5592"/>
                  <a:pt x="20134" y="5614"/>
                </a:cubicBezTo>
                <a:cubicBezTo>
                  <a:pt x="20134" y="5614"/>
                  <a:pt x="20134" y="5614"/>
                  <a:pt x="20134" y="5614"/>
                </a:cubicBezTo>
                <a:cubicBezTo>
                  <a:pt x="20134" y="5637"/>
                  <a:pt x="20112" y="5637"/>
                  <a:pt x="20089" y="5637"/>
                </a:cubicBezTo>
                <a:cubicBezTo>
                  <a:pt x="20089" y="5637"/>
                  <a:pt x="20089" y="5637"/>
                  <a:pt x="20089" y="5637"/>
                </a:cubicBezTo>
                <a:cubicBezTo>
                  <a:pt x="20044" y="5637"/>
                  <a:pt x="19999" y="5614"/>
                  <a:pt x="19999" y="5569"/>
                </a:cubicBezTo>
                <a:close/>
                <a:moveTo>
                  <a:pt x="1668" y="5253"/>
                </a:moveTo>
                <a:cubicBezTo>
                  <a:pt x="1623" y="5231"/>
                  <a:pt x="1601" y="5141"/>
                  <a:pt x="1646" y="5096"/>
                </a:cubicBezTo>
                <a:cubicBezTo>
                  <a:pt x="1646" y="5096"/>
                  <a:pt x="1646" y="5096"/>
                  <a:pt x="1646" y="5096"/>
                </a:cubicBezTo>
                <a:cubicBezTo>
                  <a:pt x="1668" y="5051"/>
                  <a:pt x="1736" y="5028"/>
                  <a:pt x="1781" y="5051"/>
                </a:cubicBezTo>
                <a:cubicBezTo>
                  <a:pt x="1781" y="5051"/>
                  <a:pt x="1781" y="5051"/>
                  <a:pt x="1781" y="5051"/>
                </a:cubicBezTo>
                <a:cubicBezTo>
                  <a:pt x="1849" y="5096"/>
                  <a:pt x="1871" y="5163"/>
                  <a:pt x="1826" y="5208"/>
                </a:cubicBezTo>
                <a:cubicBezTo>
                  <a:pt x="1826" y="5208"/>
                  <a:pt x="1826" y="5208"/>
                  <a:pt x="1826" y="5208"/>
                </a:cubicBezTo>
                <a:cubicBezTo>
                  <a:pt x="1804" y="5253"/>
                  <a:pt x="1759" y="5276"/>
                  <a:pt x="1736" y="5276"/>
                </a:cubicBezTo>
                <a:cubicBezTo>
                  <a:pt x="1736" y="5276"/>
                  <a:pt x="1736" y="5276"/>
                  <a:pt x="1736" y="5276"/>
                </a:cubicBezTo>
                <a:cubicBezTo>
                  <a:pt x="1714" y="5276"/>
                  <a:pt x="1691" y="5253"/>
                  <a:pt x="1668" y="5253"/>
                </a:cubicBezTo>
                <a:close/>
                <a:moveTo>
                  <a:pt x="19661" y="5051"/>
                </a:moveTo>
                <a:cubicBezTo>
                  <a:pt x="19638" y="4983"/>
                  <a:pt x="19638" y="4915"/>
                  <a:pt x="19706" y="4893"/>
                </a:cubicBezTo>
                <a:cubicBezTo>
                  <a:pt x="19706" y="4893"/>
                  <a:pt x="19706" y="4893"/>
                  <a:pt x="19706" y="4893"/>
                </a:cubicBezTo>
                <a:cubicBezTo>
                  <a:pt x="19751" y="4848"/>
                  <a:pt x="19819" y="4870"/>
                  <a:pt x="19841" y="4915"/>
                </a:cubicBezTo>
                <a:cubicBezTo>
                  <a:pt x="19841" y="4915"/>
                  <a:pt x="19841" y="4915"/>
                  <a:pt x="19841" y="4915"/>
                </a:cubicBezTo>
                <a:cubicBezTo>
                  <a:pt x="19886" y="4983"/>
                  <a:pt x="19864" y="5051"/>
                  <a:pt x="19819" y="5073"/>
                </a:cubicBezTo>
                <a:cubicBezTo>
                  <a:pt x="19819" y="5073"/>
                  <a:pt x="19819" y="5073"/>
                  <a:pt x="19819" y="5073"/>
                </a:cubicBezTo>
                <a:cubicBezTo>
                  <a:pt x="19796" y="5096"/>
                  <a:pt x="19774" y="5096"/>
                  <a:pt x="19751" y="5096"/>
                </a:cubicBezTo>
                <a:cubicBezTo>
                  <a:pt x="19751" y="5096"/>
                  <a:pt x="19751" y="5096"/>
                  <a:pt x="19751" y="5096"/>
                </a:cubicBezTo>
                <a:cubicBezTo>
                  <a:pt x="19729" y="5096"/>
                  <a:pt x="19684" y="5073"/>
                  <a:pt x="19661" y="5051"/>
                </a:cubicBezTo>
                <a:close/>
                <a:moveTo>
                  <a:pt x="2007" y="4735"/>
                </a:moveTo>
                <a:cubicBezTo>
                  <a:pt x="1962" y="4690"/>
                  <a:pt x="1962" y="4622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2029" y="4509"/>
                  <a:pt x="2097" y="4509"/>
                  <a:pt x="2142" y="4532"/>
                </a:cubicBezTo>
                <a:cubicBezTo>
                  <a:pt x="2142" y="4532"/>
                  <a:pt x="2142" y="4532"/>
                  <a:pt x="2142" y="4532"/>
                </a:cubicBezTo>
                <a:cubicBezTo>
                  <a:pt x="2187" y="4577"/>
                  <a:pt x="2210" y="4645"/>
                  <a:pt x="2165" y="4690"/>
                </a:cubicBezTo>
                <a:cubicBezTo>
                  <a:pt x="2165" y="4690"/>
                  <a:pt x="2165" y="4690"/>
                  <a:pt x="2165" y="4690"/>
                </a:cubicBezTo>
                <a:cubicBezTo>
                  <a:pt x="2142" y="4735"/>
                  <a:pt x="2119" y="4735"/>
                  <a:pt x="2074" y="4735"/>
                </a:cubicBezTo>
                <a:cubicBezTo>
                  <a:pt x="2074" y="4735"/>
                  <a:pt x="2074" y="4735"/>
                  <a:pt x="2074" y="4735"/>
                </a:cubicBezTo>
                <a:cubicBezTo>
                  <a:pt x="2052" y="4735"/>
                  <a:pt x="2029" y="4735"/>
                  <a:pt x="2007" y="4735"/>
                </a:cubicBezTo>
                <a:close/>
                <a:moveTo>
                  <a:pt x="19300" y="4532"/>
                </a:moveTo>
                <a:cubicBezTo>
                  <a:pt x="19278" y="4487"/>
                  <a:pt x="19278" y="4419"/>
                  <a:pt x="19323" y="4374"/>
                </a:cubicBezTo>
                <a:cubicBezTo>
                  <a:pt x="19323" y="4374"/>
                  <a:pt x="19323" y="4374"/>
                  <a:pt x="19323" y="4374"/>
                </a:cubicBezTo>
                <a:cubicBezTo>
                  <a:pt x="19390" y="4329"/>
                  <a:pt x="19458" y="4352"/>
                  <a:pt x="19481" y="4397"/>
                </a:cubicBezTo>
                <a:cubicBezTo>
                  <a:pt x="19481" y="4397"/>
                  <a:pt x="19481" y="4397"/>
                  <a:pt x="19481" y="4397"/>
                </a:cubicBezTo>
                <a:cubicBezTo>
                  <a:pt x="19526" y="4442"/>
                  <a:pt x="19526" y="4509"/>
                  <a:pt x="19458" y="4554"/>
                </a:cubicBezTo>
                <a:cubicBezTo>
                  <a:pt x="19458" y="4554"/>
                  <a:pt x="19458" y="4554"/>
                  <a:pt x="19458" y="4554"/>
                </a:cubicBezTo>
                <a:cubicBezTo>
                  <a:pt x="19435" y="4577"/>
                  <a:pt x="19413" y="4577"/>
                  <a:pt x="19390" y="4577"/>
                </a:cubicBezTo>
                <a:cubicBezTo>
                  <a:pt x="19390" y="4577"/>
                  <a:pt x="19390" y="4577"/>
                  <a:pt x="19390" y="4577"/>
                </a:cubicBezTo>
                <a:cubicBezTo>
                  <a:pt x="19368" y="4577"/>
                  <a:pt x="19323" y="4554"/>
                  <a:pt x="19300" y="4532"/>
                </a:cubicBezTo>
                <a:close/>
                <a:moveTo>
                  <a:pt x="2390" y="4216"/>
                </a:moveTo>
                <a:cubicBezTo>
                  <a:pt x="2345" y="4171"/>
                  <a:pt x="2345" y="4104"/>
                  <a:pt x="2367" y="4058"/>
                </a:cubicBezTo>
                <a:cubicBezTo>
                  <a:pt x="2367" y="4058"/>
                  <a:pt x="2367" y="4058"/>
                  <a:pt x="2367" y="4058"/>
                </a:cubicBezTo>
                <a:cubicBezTo>
                  <a:pt x="2413" y="4013"/>
                  <a:pt x="2480" y="3991"/>
                  <a:pt x="2525" y="4036"/>
                </a:cubicBezTo>
                <a:cubicBezTo>
                  <a:pt x="2525" y="4036"/>
                  <a:pt x="2525" y="4036"/>
                  <a:pt x="2525" y="4036"/>
                </a:cubicBezTo>
                <a:cubicBezTo>
                  <a:pt x="2570" y="4081"/>
                  <a:pt x="2593" y="4149"/>
                  <a:pt x="2548" y="4194"/>
                </a:cubicBezTo>
                <a:cubicBezTo>
                  <a:pt x="2548" y="4194"/>
                  <a:pt x="2548" y="4194"/>
                  <a:pt x="2548" y="4194"/>
                </a:cubicBezTo>
                <a:cubicBezTo>
                  <a:pt x="2525" y="4216"/>
                  <a:pt x="2503" y="4239"/>
                  <a:pt x="2458" y="4239"/>
                </a:cubicBezTo>
                <a:cubicBezTo>
                  <a:pt x="2458" y="4239"/>
                  <a:pt x="2458" y="4239"/>
                  <a:pt x="2458" y="4239"/>
                </a:cubicBezTo>
                <a:cubicBezTo>
                  <a:pt x="2435" y="4239"/>
                  <a:pt x="2413" y="4239"/>
                  <a:pt x="2390" y="4216"/>
                </a:cubicBezTo>
                <a:close/>
                <a:moveTo>
                  <a:pt x="18917" y="4036"/>
                </a:moveTo>
                <a:cubicBezTo>
                  <a:pt x="18872" y="3991"/>
                  <a:pt x="18894" y="3923"/>
                  <a:pt x="18939" y="3878"/>
                </a:cubicBezTo>
                <a:cubicBezTo>
                  <a:pt x="18939" y="3878"/>
                  <a:pt x="18939" y="3878"/>
                  <a:pt x="18939" y="3878"/>
                </a:cubicBezTo>
                <a:cubicBezTo>
                  <a:pt x="18985" y="3833"/>
                  <a:pt x="19052" y="3856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142" y="3946"/>
                  <a:pt x="19120" y="4013"/>
                  <a:pt x="19075" y="4058"/>
                </a:cubicBezTo>
                <a:cubicBezTo>
                  <a:pt x="19075" y="4058"/>
                  <a:pt x="19075" y="4058"/>
                  <a:pt x="19075" y="4058"/>
                </a:cubicBezTo>
                <a:cubicBezTo>
                  <a:pt x="19052" y="4081"/>
                  <a:pt x="19030" y="4081"/>
                  <a:pt x="19007" y="4081"/>
                </a:cubicBezTo>
                <a:cubicBezTo>
                  <a:pt x="19007" y="4081"/>
                  <a:pt x="19007" y="4081"/>
                  <a:pt x="19007" y="4081"/>
                </a:cubicBezTo>
                <a:cubicBezTo>
                  <a:pt x="18985" y="4081"/>
                  <a:pt x="18939" y="4058"/>
                  <a:pt x="18917" y="4036"/>
                </a:cubicBezTo>
                <a:close/>
                <a:moveTo>
                  <a:pt x="2796" y="3720"/>
                </a:moveTo>
                <a:cubicBezTo>
                  <a:pt x="2751" y="3698"/>
                  <a:pt x="2751" y="3608"/>
                  <a:pt x="2796" y="3562"/>
                </a:cubicBezTo>
                <a:cubicBezTo>
                  <a:pt x="2796" y="3562"/>
                  <a:pt x="2796" y="3562"/>
                  <a:pt x="2796" y="3562"/>
                </a:cubicBezTo>
                <a:cubicBezTo>
                  <a:pt x="2818" y="3517"/>
                  <a:pt x="2909" y="3517"/>
                  <a:pt x="2954" y="3562"/>
                </a:cubicBezTo>
                <a:cubicBezTo>
                  <a:pt x="2954" y="3562"/>
                  <a:pt x="2954" y="3562"/>
                  <a:pt x="2954" y="3562"/>
                </a:cubicBezTo>
                <a:cubicBezTo>
                  <a:pt x="2999" y="3608"/>
                  <a:pt x="2999" y="3675"/>
                  <a:pt x="2954" y="3720"/>
                </a:cubicBezTo>
                <a:cubicBezTo>
                  <a:pt x="2954" y="3720"/>
                  <a:pt x="2954" y="3720"/>
                  <a:pt x="2954" y="3720"/>
                </a:cubicBezTo>
                <a:cubicBezTo>
                  <a:pt x="2931" y="3743"/>
                  <a:pt x="2909" y="3765"/>
                  <a:pt x="2863" y="3765"/>
                </a:cubicBezTo>
                <a:cubicBezTo>
                  <a:pt x="2863" y="3765"/>
                  <a:pt x="2863" y="3765"/>
                  <a:pt x="2863" y="3765"/>
                </a:cubicBezTo>
                <a:cubicBezTo>
                  <a:pt x="2841" y="3765"/>
                  <a:pt x="2818" y="3743"/>
                  <a:pt x="2796" y="3720"/>
                </a:cubicBezTo>
                <a:close/>
                <a:moveTo>
                  <a:pt x="18511" y="3585"/>
                </a:moveTo>
                <a:cubicBezTo>
                  <a:pt x="18511" y="3585"/>
                  <a:pt x="18511" y="3585"/>
                  <a:pt x="18511" y="3585"/>
                </a:cubicBezTo>
                <a:cubicBezTo>
                  <a:pt x="18466" y="3540"/>
                  <a:pt x="18466" y="3450"/>
                  <a:pt x="18511" y="3405"/>
                </a:cubicBezTo>
                <a:cubicBezTo>
                  <a:pt x="18511" y="3405"/>
                  <a:pt x="18511" y="3405"/>
                  <a:pt x="18511" y="3405"/>
                </a:cubicBezTo>
                <a:cubicBezTo>
                  <a:pt x="18556" y="3382"/>
                  <a:pt x="18624" y="3382"/>
                  <a:pt x="18669" y="3427"/>
                </a:cubicBezTo>
                <a:cubicBezTo>
                  <a:pt x="18669" y="3427"/>
                  <a:pt x="18669" y="3427"/>
                  <a:pt x="18669" y="3427"/>
                </a:cubicBezTo>
                <a:cubicBezTo>
                  <a:pt x="18714" y="3472"/>
                  <a:pt x="18714" y="3540"/>
                  <a:pt x="18669" y="3585"/>
                </a:cubicBezTo>
                <a:cubicBezTo>
                  <a:pt x="18669" y="3585"/>
                  <a:pt x="18669" y="3585"/>
                  <a:pt x="18669" y="3585"/>
                </a:cubicBezTo>
                <a:cubicBezTo>
                  <a:pt x="18646" y="3608"/>
                  <a:pt x="18624" y="3608"/>
                  <a:pt x="18601" y="3608"/>
                </a:cubicBezTo>
                <a:cubicBezTo>
                  <a:pt x="18601" y="3608"/>
                  <a:pt x="18601" y="3608"/>
                  <a:pt x="18601" y="3608"/>
                </a:cubicBezTo>
                <a:cubicBezTo>
                  <a:pt x="18556" y="3608"/>
                  <a:pt x="18534" y="3608"/>
                  <a:pt x="18511" y="3585"/>
                </a:cubicBezTo>
                <a:close/>
                <a:moveTo>
                  <a:pt x="3224" y="3269"/>
                </a:moveTo>
                <a:cubicBezTo>
                  <a:pt x="3179" y="3224"/>
                  <a:pt x="3179" y="3157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69" y="3066"/>
                  <a:pt x="3337" y="3066"/>
                  <a:pt x="3382" y="3111"/>
                </a:cubicBezTo>
                <a:cubicBezTo>
                  <a:pt x="3382" y="3111"/>
                  <a:pt x="3382" y="3111"/>
                  <a:pt x="3382" y="3111"/>
                </a:cubicBezTo>
                <a:cubicBezTo>
                  <a:pt x="3427" y="3157"/>
                  <a:pt x="3427" y="3224"/>
                  <a:pt x="3382" y="3269"/>
                </a:cubicBezTo>
                <a:cubicBezTo>
                  <a:pt x="3382" y="3269"/>
                  <a:pt x="3382" y="3269"/>
                  <a:pt x="3382" y="3269"/>
                </a:cubicBezTo>
                <a:cubicBezTo>
                  <a:pt x="3359" y="3292"/>
                  <a:pt x="3337" y="3314"/>
                  <a:pt x="3314" y="3314"/>
                </a:cubicBezTo>
                <a:cubicBezTo>
                  <a:pt x="3314" y="3314"/>
                  <a:pt x="3314" y="3314"/>
                  <a:pt x="3314" y="3314"/>
                </a:cubicBezTo>
                <a:cubicBezTo>
                  <a:pt x="3269" y="3314"/>
                  <a:pt x="3247" y="3292"/>
                  <a:pt x="3224" y="3269"/>
                </a:cubicBezTo>
                <a:close/>
                <a:moveTo>
                  <a:pt x="18060" y="3134"/>
                </a:moveTo>
                <a:cubicBezTo>
                  <a:pt x="18015" y="3089"/>
                  <a:pt x="18015" y="3021"/>
                  <a:pt x="18060" y="2976"/>
                </a:cubicBezTo>
                <a:cubicBezTo>
                  <a:pt x="18060" y="2976"/>
                  <a:pt x="18060" y="2976"/>
                  <a:pt x="18060" y="2976"/>
                </a:cubicBezTo>
                <a:cubicBezTo>
                  <a:pt x="18105" y="2931"/>
                  <a:pt x="18173" y="2931"/>
                  <a:pt x="18218" y="2976"/>
                </a:cubicBezTo>
                <a:cubicBezTo>
                  <a:pt x="18218" y="2976"/>
                  <a:pt x="18218" y="2976"/>
                  <a:pt x="18218" y="2976"/>
                </a:cubicBezTo>
                <a:cubicBezTo>
                  <a:pt x="18263" y="3021"/>
                  <a:pt x="18263" y="3089"/>
                  <a:pt x="18218" y="3134"/>
                </a:cubicBezTo>
                <a:cubicBezTo>
                  <a:pt x="18218" y="3134"/>
                  <a:pt x="18218" y="3134"/>
                  <a:pt x="18218" y="3134"/>
                </a:cubicBezTo>
                <a:cubicBezTo>
                  <a:pt x="18195" y="3157"/>
                  <a:pt x="18173" y="3157"/>
                  <a:pt x="18150" y="3157"/>
                </a:cubicBezTo>
                <a:cubicBezTo>
                  <a:pt x="18150" y="3157"/>
                  <a:pt x="18150" y="3157"/>
                  <a:pt x="18150" y="3157"/>
                </a:cubicBezTo>
                <a:cubicBezTo>
                  <a:pt x="18128" y="3157"/>
                  <a:pt x="18083" y="3157"/>
                  <a:pt x="18060" y="3134"/>
                </a:cubicBezTo>
                <a:close/>
                <a:moveTo>
                  <a:pt x="3675" y="2841"/>
                </a:moveTo>
                <a:cubicBezTo>
                  <a:pt x="3653" y="2796"/>
                  <a:pt x="3653" y="2728"/>
                  <a:pt x="3698" y="2683"/>
                </a:cubicBezTo>
                <a:cubicBezTo>
                  <a:pt x="3698" y="2683"/>
                  <a:pt x="3698" y="2683"/>
                  <a:pt x="3698" y="2683"/>
                </a:cubicBezTo>
                <a:cubicBezTo>
                  <a:pt x="3743" y="2638"/>
                  <a:pt x="3810" y="2638"/>
                  <a:pt x="3856" y="2683"/>
                </a:cubicBezTo>
                <a:cubicBezTo>
                  <a:pt x="3856" y="2683"/>
                  <a:pt x="3856" y="2683"/>
                  <a:pt x="3856" y="2683"/>
                </a:cubicBezTo>
                <a:cubicBezTo>
                  <a:pt x="3901" y="2728"/>
                  <a:pt x="3901" y="2796"/>
                  <a:pt x="3856" y="2841"/>
                </a:cubicBezTo>
                <a:cubicBezTo>
                  <a:pt x="3856" y="2841"/>
                  <a:pt x="3856" y="2841"/>
                  <a:pt x="3856" y="2841"/>
                </a:cubicBezTo>
                <a:cubicBezTo>
                  <a:pt x="3833" y="2863"/>
                  <a:pt x="3788" y="2863"/>
                  <a:pt x="3765" y="2863"/>
                </a:cubicBezTo>
                <a:cubicBezTo>
                  <a:pt x="3765" y="2863"/>
                  <a:pt x="3765" y="2863"/>
                  <a:pt x="3765" y="2863"/>
                </a:cubicBezTo>
                <a:cubicBezTo>
                  <a:pt x="3743" y="2863"/>
                  <a:pt x="3698" y="2863"/>
                  <a:pt x="3675" y="2841"/>
                </a:cubicBezTo>
                <a:close/>
                <a:moveTo>
                  <a:pt x="17609" y="2706"/>
                </a:moveTo>
                <a:cubicBezTo>
                  <a:pt x="17564" y="2683"/>
                  <a:pt x="17542" y="2593"/>
                  <a:pt x="17587" y="2548"/>
                </a:cubicBezTo>
                <a:cubicBezTo>
                  <a:pt x="17587" y="2548"/>
                  <a:pt x="17587" y="2548"/>
                  <a:pt x="17587" y="2548"/>
                </a:cubicBezTo>
                <a:cubicBezTo>
                  <a:pt x="17632" y="2503"/>
                  <a:pt x="17699" y="2503"/>
                  <a:pt x="17744" y="2548"/>
                </a:cubicBezTo>
                <a:cubicBezTo>
                  <a:pt x="17744" y="2548"/>
                  <a:pt x="17744" y="2548"/>
                  <a:pt x="17744" y="2548"/>
                </a:cubicBezTo>
                <a:cubicBezTo>
                  <a:pt x="17790" y="2593"/>
                  <a:pt x="17812" y="2661"/>
                  <a:pt x="17767" y="2706"/>
                </a:cubicBezTo>
                <a:cubicBezTo>
                  <a:pt x="17767" y="2706"/>
                  <a:pt x="17767" y="2706"/>
                  <a:pt x="17767" y="2706"/>
                </a:cubicBezTo>
                <a:cubicBezTo>
                  <a:pt x="17744" y="2728"/>
                  <a:pt x="17699" y="2751"/>
                  <a:pt x="17677" y="2751"/>
                </a:cubicBezTo>
                <a:cubicBezTo>
                  <a:pt x="17677" y="2751"/>
                  <a:pt x="17677" y="2751"/>
                  <a:pt x="17677" y="2751"/>
                </a:cubicBezTo>
                <a:cubicBezTo>
                  <a:pt x="17654" y="2751"/>
                  <a:pt x="17632" y="2728"/>
                  <a:pt x="17609" y="2706"/>
                </a:cubicBezTo>
                <a:close/>
                <a:moveTo>
                  <a:pt x="4171" y="2435"/>
                </a:moveTo>
                <a:cubicBezTo>
                  <a:pt x="4126" y="2390"/>
                  <a:pt x="4149" y="2300"/>
                  <a:pt x="4194" y="2277"/>
                </a:cubicBezTo>
                <a:cubicBezTo>
                  <a:pt x="4194" y="2277"/>
                  <a:pt x="4194" y="2277"/>
                  <a:pt x="4194" y="2277"/>
                </a:cubicBezTo>
                <a:cubicBezTo>
                  <a:pt x="4239" y="2232"/>
                  <a:pt x="4306" y="2232"/>
                  <a:pt x="4352" y="2300"/>
                </a:cubicBezTo>
                <a:cubicBezTo>
                  <a:pt x="4352" y="2300"/>
                  <a:pt x="4352" y="2300"/>
                  <a:pt x="4352" y="2300"/>
                </a:cubicBezTo>
                <a:cubicBezTo>
                  <a:pt x="4374" y="2345"/>
                  <a:pt x="4374" y="2413"/>
                  <a:pt x="4329" y="2458"/>
                </a:cubicBezTo>
                <a:cubicBezTo>
                  <a:pt x="4329" y="2458"/>
                  <a:pt x="4329" y="2458"/>
                  <a:pt x="4329" y="2458"/>
                </a:cubicBezTo>
                <a:cubicBezTo>
                  <a:pt x="4306" y="2458"/>
                  <a:pt x="4284" y="2480"/>
                  <a:pt x="4261" y="2480"/>
                </a:cubicBezTo>
                <a:cubicBezTo>
                  <a:pt x="4261" y="2480"/>
                  <a:pt x="4261" y="2480"/>
                  <a:pt x="4261" y="2480"/>
                </a:cubicBezTo>
                <a:cubicBezTo>
                  <a:pt x="4216" y="2480"/>
                  <a:pt x="4194" y="2458"/>
                  <a:pt x="4171" y="2435"/>
                </a:cubicBezTo>
                <a:close/>
                <a:moveTo>
                  <a:pt x="17113" y="2322"/>
                </a:moveTo>
                <a:cubicBezTo>
                  <a:pt x="17113" y="2322"/>
                  <a:pt x="17113" y="2322"/>
                  <a:pt x="17113" y="2322"/>
                </a:cubicBezTo>
                <a:cubicBezTo>
                  <a:pt x="17068" y="2300"/>
                  <a:pt x="17046" y="2210"/>
                  <a:pt x="17091" y="2165"/>
                </a:cubicBezTo>
                <a:cubicBezTo>
                  <a:pt x="17091" y="2165"/>
                  <a:pt x="17091" y="2165"/>
                  <a:pt x="17091" y="2165"/>
                </a:cubicBezTo>
                <a:cubicBezTo>
                  <a:pt x="17136" y="2119"/>
                  <a:pt x="17203" y="2119"/>
                  <a:pt x="17248" y="2142"/>
                </a:cubicBezTo>
                <a:cubicBezTo>
                  <a:pt x="17248" y="2142"/>
                  <a:pt x="17248" y="2142"/>
                  <a:pt x="17248" y="2142"/>
                </a:cubicBezTo>
                <a:cubicBezTo>
                  <a:pt x="17294" y="2187"/>
                  <a:pt x="17316" y="2255"/>
                  <a:pt x="17271" y="2300"/>
                </a:cubicBezTo>
                <a:cubicBezTo>
                  <a:pt x="17271" y="2300"/>
                  <a:pt x="17271" y="2300"/>
                  <a:pt x="17271" y="2300"/>
                </a:cubicBezTo>
                <a:cubicBezTo>
                  <a:pt x="17248" y="2322"/>
                  <a:pt x="17226" y="2345"/>
                  <a:pt x="17181" y="2345"/>
                </a:cubicBezTo>
                <a:cubicBezTo>
                  <a:pt x="17181" y="2345"/>
                  <a:pt x="17181" y="2345"/>
                  <a:pt x="17181" y="2345"/>
                </a:cubicBezTo>
                <a:cubicBezTo>
                  <a:pt x="17158" y="2345"/>
                  <a:pt x="17136" y="2345"/>
                  <a:pt x="17113" y="2322"/>
                </a:cubicBezTo>
                <a:close/>
                <a:moveTo>
                  <a:pt x="4667" y="2052"/>
                </a:moveTo>
                <a:cubicBezTo>
                  <a:pt x="4645" y="2007"/>
                  <a:pt x="4645" y="1939"/>
                  <a:pt x="4712" y="1894"/>
                </a:cubicBezTo>
                <a:cubicBezTo>
                  <a:pt x="4712" y="1894"/>
                  <a:pt x="4712" y="1894"/>
                  <a:pt x="4712" y="1894"/>
                </a:cubicBezTo>
                <a:cubicBezTo>
                  <a:pt x="4757" y="1849"/>
                  <a:pt x="4825" y="1871"/>
                  <a:pt x="4870" y="1916"/>
                </a:cubicBezTo>
                <a:cubicBezTo>
                  <a:pt x="4870" y="1916"/>
                  <a:pt x="4870" y="1916"/>
                  <a:pt x="4870" y="1916"/>
                </a:cubicBezTo>
                <a:cubicBezTo>
                  <a:pt x="4893" y="1984"/>
                  <a:pt x="4870" y="2052"/>
                  <a:pt x="4825" y="2074"/>
                </a:cubicBezTo>
                <a:cubicBezTo>
                  <a:pt x="4825" y="2074"/>
                  <a:pt x="4825" y="2074"/>
                  <a:pt x="4825" y="2074"/>
                </a:cubicBezTo>
                <a:cubicBezTo>
                  <a:pt x="4803" y="2097"/>
                  <a:pt x="4780" y="2097"/>
                  <a:pt x="4757" y="2097"/>
                </a:cubicBezTo>
                <a:cubicBezTo>
                  <a:pt x="4757" y="2097"/>
                  <a:pt x="4757" y="2097"/>
                  <a:pt x="4757" y="2097"/>
                </a:cubicBezTo>
                <a:cubicBezTo>
                  <a:pt x="4735" y="2097"/>
                  <a:pt x="4690" y="2074"/>
                  <a:pt x="4667" y="2052"/>
                </a:cubicBezTo>
                <a:close/>
                <a:moveTo>
                  <a:pt x="16595" y="1962"/>
                </a:moveTo>
                <a:cubicBezTo>
                  <a:pt x="16595" y="1962"/>
                  <a:pt x="16595" y="1962"/>
                  <a:pt x="16595" y="1962"/>
                </a:cubicBezTo>
                <a:cubicBezTo>
                  <a:pt x="16549" y="1939"/>
                  <a:pt x="16527" y="1871"/>
                  <a:pt x="16572" y="1804"/>
                </a:cubicBezTo>
                <a:cubicBezTo>
                  <a:pt x="16572" y="1804"/>
                  <a:pt x="16572" y="1804"/>
                  <a:pt x="16572" y="1804"/>
                </a:cubicBezTo>
                <a:cubicBezTo>
                  <a:pt x="16595" y="1759"/>
                  <a:pt x="16685" y="1736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75" y="1804"/>
                  <a:pt x="16797" y="1894"/>
                  <a:pt x="16752" y="1939"/>
                </a:cubicBezTo>
                <a:cubicBezTo>
                  <a:pt x="16752" y="1939"/>
                  <a:pt x="16752" y="1939"/>
                  <a:pt x="16752" y="1939"/>
                </a:cubicBezTo>
                <a:cubicBezTo>
                  <a:pt x="16730" y="1962"/>
                  <a:pt x="16707" y="1984"/>
                  <a:pt x="16662" y="1984"/>
                </a:cubicBezTo>
                <a:cubicBezTo>
                  <a:pt x="16662" y="1984"/>
                  <a:pt x="16662" y="1984"/>
                  <a:pt x="16662" y="1984"/>
                </a:cubicBezTo>
                <a:cubicBezTo>
                  <a:pt x="16640" y="1984"/>
                  <a:pt x="16617" y="1984"/>
                  <a:pt x="16595" y="1962"/>
                </a:cubicBezTo>
                <a:close/>
                <a:moveTo>
                  <a:pt x="5208" y="1714"/>
                </a:moveTo>
                <a:cubicBezTo>
                  <a:pt x="5163" y="1646"/>
                  <a:pt x="5186" y="1578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99" y="1511"/>
                  <a:pt x="5366" y="1533"/>
                  <a:pt x="5389" y="1578"/>
                </a:cubicBezTo>
                <a:cubicBezTo>
                  <a:pt x="5389" y="1578"/>
                  <a:pt x="5389" y="1578"/>
                  <a:pt x="5389" y="1578"/>
                </a:cubicBezTo>
                <a:cubicBezTo>
                  <a:pt x="5434" y="1646"/>
                  <a:pt x="5411" y="1714"/>
                  <a:pt x="5344" y="1736"/>
                </a:cubicBezTo>
                <a:cubicBezTo>
                  <a:pt x="5344" y="1736"/>
                  <a:pt x="5344" y="1736"/>
                  <a:pt x="5344" y="1736"/>
                </a:cubicBezTo>
                <a:cubicBezTo>
                  <a:pt x="5344" y="1759"/>
                  <a:pt x="5321" y="1759"/>
                  <a:pt x="5299" y="1759"/>
                </a:cubicBezTo>
                <a:cubicBezTo>
                  <a:pt x="5299" y="1759"/>
                  <a:pt x="5299" y="1759"/>
                  <a:pt x="5299" y="1759"/>
                </a:cubicBezTo>
                <a:cubicBezTo>
                  <a:pt x="5253" y="1759"/>
                  <a:pt x="5231" y="1736"/>
                  <a:pt x="5208" y="1714"/>
                </a:cubicBezTo>
                <a:close/>
                <a:moveTo>
                  <a:pt x="16076" y="1646"/>
                </a:moveTo>
                <a:cubicBezTo>
                  <a:pt x="16008" y="1601"/>
                  <a:pt x="16008" y="1533"/>
                  <a:pt x="16031" y="1488"/>
                </a:cubicBezTo>
                <a:cubicBezTo>
                  <a:pt x="16031" y="1488"/>
                  <a:pt x="16031" y="1488"/>
                  <a:pt x="16031" y="1488"/>
                </a:cubicBezTo>
                <a:cubicBezTo>
                  <a:pt x="16053" y="1420"/>
                  <a:pt x="16121" y="1420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234" y="1466"/>
                  <a:pt x="16256" y="1533"/>
                  <a:pt x="16234" y="1601"/>
                </a:cubicBezTo>
                <a:cubicBezTo>
                  <a:pt x="16234" y="1601"/>
                  <a:pt x="16234" y="1601"/>
                  <a:pt x="16234" y="1601"/>
                </a:cubicBezTo>
                <a:cubicBezTo>
                  <a:pt x="16211" y="1623"/>
                  <a:pt x="16166" y="1646"/>
                  <a:pt x="16121" y="1646"/>
                </a:cubicBezTo>
                <a:cubicBezTo>
                  <a:pt x="16121" y="1646"/>
                  <a:pt x="16121" y="1646"/>
                  <a:pt x="16121" y="1646"/>
                </a:cubicBezTo>
                <a:cubicBezTo>
                  <a:pt x="16099" y="1646"/>
                  <a:pt x="16099" y="1646"/>
                  <a:pt x="16076" y="1646"/>
                </a:cubicBezTo>
                <a:close/>
                <a:moveTo>
                  <a:pt x="5749" y="1398"/>
                </a:moveTo>
                <a:cubicBezTo>
                  <a:pt x="5727" y="1330"/>
                  <a:pt x="5727" y="1263"/>
                  <a:pt x="5795" y="1240"/>
                </a:cubicBezTo>
                <a:cubicBezTo>
                  <a:pt x="5795" y="1240"/>
                  <a:pt x="5795" y="1240"/>
                  <a:pt x="5795" y="1240"/>
                </a:cubicBezTo>
                <a:cubicBezTo>
                  <a:pt x="5840" y="1218"/>
                  <a:pt x="5907" y="1240"/>
                  <a:pt x="5952" y="1285"/>
                </a:cubicBezTo>
                <a:cubicBezTo>
                  <a:pt x="5952" y="1285"/>
                  <a:pt x="5952" y="1285"/>
                  <a:pt x="5952" y="1285"/>
                </a:cubicBezTo>
                <a:cubicBezTo>
                  <a:pt x="5975" y="1330"/>
                  <a:pt x="5952" y="1398"/>
                  <a:pt x="5907" y="1443"/>
                </a:cubicBezTo>
                <a:cubicBezTo>
                  <a:pt x="5907" y="1443"/>
                  <a:pt x="5907" y="1443"/>
                  <a:pt x="5907" y="1443"/>
                </a:cubicBezTo>
                <a:cubicBezTo>
                  <a:pt x="5885" y="1443"/>
                  <a:pt x="5862" y="1443"/>
                  <a:pt x="5840" y="1443"/>
                </a:cubicBezTo>
                <a:cubicBezTo>
                  <a:pt x="5840" y="1443"/>
                  <a:pt x="5840" y="1443"/>
                  <a:pt x="5840" y="1443"/>
                </a:cubicBezTo>
                <a:cubicBezTo>
                  <a:pt x="5795" y="1443"/>
                  <a:pt x="5772" y="1420"/>
                  <a:pt x="5749" y="1398"/>
                </a:cubicBezTo>
                <a:close/>
                <a:moveTo>
                  <a:pt x="15512" y="1353"/>
                </a:moveTo>
                <a:cubicBezTo>
                  <a:pt x="15467" y="1308"/>
                  <a:pt x="15445" y="1240"/>
                  <a:pt x="15467" y="1195"/>
                </a:cubicBezTo>
                <a:cubicBezTo>
                  <a:pt x="15467" y="1195"/>
                  <a:pt x="15467" y="1195"/>
                  <a:pt x="15467" y="1195"/>
                </a:cubicBezTo>
                <a:cubicBezTo>
                  <a:pt x="15490" y="1127"/>
                  <a:pt x="15557" y="1105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70" y="1172"/>
                  <a:pt x="15693" y="1240"/>
                  <a:pt x="15670" y="1285"/>
                </a:cubicBezTo>
                <a:cubicBezTo>
                  <a:pt x="15670" y="1285"/>
                  <a:pt x="15670" y="1285"/>
                  <a:pt x="15670" y="1285"/>
                </a:cubicBezTo>
                <a:cubicBezTo>
                  <a:pt x="15648" y="1330"/>
                  <a:pt x="15603" y="1353"/>
                  <a:pt x="15580" y="1353"/>
                </a:cubicBezTo>
                <a:cubicBezTo>
                  <a:pt x="15580" y="1353"/>
                  <a:pt x="15580" y="1353"/>
                  <a:pt x="15580" y="1353"/>
                </a:cubicBezTo>
                <a:cubicBezTo>
                  <a:pt x="15557" y="1353"/>
                  <a:pt x="15535" y="1353"/>
                  <a:pt x="15512" y="1353"/>
                </a:cubicBezTo>
                <a:close/>
                <a:moveTo>
                  <a:pt x="6313" y="1105"/>
                </a:moveTo>
                <a:cubicBezTo>
                  <a:pt x="6291" y="1060"/>
                  <a:pt x="6313" y="992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426" y="924"/>
                  <a:pt x="6494" y="947"/>
                  <a:pt x="6516" y="1015"/>
                </a:cubicBezTo>
                <a:cubicBezTo>
                  <a:pt x="6516" y="1015"/>
                  <a:pt x="6516" y="1015"/>
                  <a:pt x="6516" y="1015"/>
                </a:cubicBezTo>
                <a:cubicBezTo>
                  <a:pt x="6539" y="1060"/>
                  <a:pt x="6516" y="1127"/>
                  <a:pt x="6448" y="1172"/>
                </a:cubicBezTo>
                <a:cubicBezTo>
                  <a:pt x="6448" y="1172"/>
                  <a:pt x="6448" y="1172"/>
                  <a:pt x="6448" y="1172"/>
                </a:cubicBezTo>
                <a:cubicBezTo>
                  <a:pt x="6448" y="1172"/>
                  <a:pt x="6426" y="1172"/>
                  <a:pt x="6403" y="1172"/>
                </a:cubicBezTo>
                <a:cubicBezTo>
                  <a:pt x="6403" y="1172"/>
                  <a:pt x="6403" y="1172"/>
                  <a:pt x="6403" y="1172"/>
                </a:cubicBezTo>
                <a:cubicBezTo>
                  <a:pt x="6358" y="1172"/>
                  <a:pt x="6336" y="1150"/>
                  <a:pt x="6313" y="1105"/>
                </a:cubicBezTo>
                <a:close/>
                <a:moveTo>
                  <a:pt x="14949" y="1082"/>
                </a:moveTo>
                <a:cubicBezTo>
                  <a:pt x="14904" y="1060"/>
                  <a:pt x="14858" y="992"/>
                  <a:pt x="14904" y="924"/>
                </a:cubicBezTo>
                <a:cubicBezTo>
                  <a:pt x="14904" y="924"/>
                  <a:pt x="14904" y="924"/>
                  <a:pt x="14904" y="924"/>
                </a:cubicBezTo>
                <a:cubicBezTo>
                  <a:pt x="14926" y="879"/>
                  <a:pt x="14994" y="857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106" y="902"/>
                  <a:pt x="15129" y="970"/>
                  <a:pt x="15106" y="1015"/>
                </a:cubicBezTo>
                <a:cubicBezTo>
                  <a:pt x="15106" y="1015"/>
                  <a:pt x="15106" y="1015"/>
                  <a:pt x="15106" y="1015"/>
                </a:cubicBezTo>
                <a:cubicBezTo>
                  <a:pt x="15084" y="1060"/>
                  <a:pt x="15039" y="1082"/>
                  <a:pt x="14994" y="1082"/>
                </a:cubicBezTo>
                <a:cubicBezTo>
                  <a:pt x="14994" y="1082"/>
                  <a:pt x="14994" y="1082"/>
                  <a:pt x="14994" y="1082"/>
                </a:cubicBezTo>
                <a:cubicBezTo>
                  <a:pt x="14971" y="1082"/>
                  <a:pt x="14971" y="1082"/>
                  <a:pt x="14949" y="1082"/>
                </a:cubicBezTo>
                <a:close/>
                <a:moveTo>
                  <a:pt x="6877" y="857"/>
                </a:moveTo>
                <a:cubicBezTo>
                  <a:pt x="6854" y="789"/>
                  <a:pt x="6899" y="744"/>
                  <a:pt x="6944" y="722"/>
                </a:cubicBezTo>
                <a:cubicBezTo>
                  <a:pt x="6944" y="722"/>
                  <a:pt x="6944" y="722"/>
                  <a:pt x="6944" y="722"/>
                </a:cubicBezTo>
                <a:cubicBezTo>
                  <a:pt x="7012" y="699"/>
                  <a:pt x="7080" y="722"/>
                  <a:pt x="7102" y="767"/>
                </a:cubicBezTo>
                <a:cubicBezTo>
                  <a:pt x="7102" y="767"/>
                  <a:pt x="7102" y="767"/>
                  <a:pt x="7102" y="767"/>
                </a:cubicBezTo>
                <a:cubicBezTo>
                  <a:pt x="7125" y="834"/>
                  <a:pt x="7102" y="902"/>
                  <a:pt x="7035" y="924"/>
                </a:cubicBezTo>
                <a:cubicBezTo>
                  <a:pt x="7035" y="924"/>
                  <a:pt x="7035" y="924"/>
                  <a:pt x="7035" y="924"/>
                </a:cubicBezTo>
                <a:cubicBezTo>
                  <a:pt x="7012" y="924"/>
                  <a:pt x="7012" y="924"/>
                  <a:pt x="6990" y="924"/>
                </a:cubicBezTo>
                <a:cubicBezTo>
                  <a:pt x="6990" y="924"/>
                  <a:pt x="6990" y="924"/>
                  <a:pt x="6990" y="924"/>
                </a:cubicBezTo>
                <a:cubicBezTo>
                  <a:pt x="6944" y="924"/>
                  <a:pt x="6899" y="902"/>
                  <a:pt x="6877" y="857"/>
                </a:cubicBezTo>
                <a:close/>
                <a:moveTo>
                  <a:pt x="14362" y="857"/>
                </a:moveTo>
                <a:cubicBezTo>
                  <a:pt x="14317" y="834"/>
                  <a:pt x="14272" y="767"/>
                  <a:pt x="14295" y="699"/>
                </a:cubicBezTo>
                <a:cubicBezTo>
                  <a:pt x="14295" y="699"/>
                  <a:pt x="14295" y="699"/>
                  <a:pt x="14295" y="699"/>
                </a:cubicBezTo>
                <a:cubicBezTo>
                  <a:pt x="14317" y="654"/>
                  <a:pt x="14385" y="609"/>
                  <a:pt x="14453" y="631"/>
                </a:cubicBezTo>
                <a:cubicBezTo>
                  <a:pt x="14453" y="631"/>
                  <a:pt x="14453" y="631"/>
                  <a:pt x="14453" y="631"/>
                </a:cubicBezTo>
                <a:cubicBezTo>
                  <a:pt x="14498" y="654"/>
                  <a:pt x="14543" y="722"/>
                  <a:pt x="14520" y="789"/>
                </a:cubicBezTo>
                <a:cubicBezTo>
                  <a:pt x="14520" y="789"/>
                  <a:pt x="14520" y="789"/>
                  <a:pt x="14520" y="789"/>
                </a:cubicBezTo>
                <a:cubicBezTo>
                  <a:pt x="14498" y="834"/>
                  <a:pt x="14453" y="857"/>
                  <a:pt x="14408" y="857"/>
                </a:cubicBezTo>
                <a:cubicBezTo>
                  <a:pt x="14408" y="857"/>
                  <a:pt x="14408" y="857"/>
                  <a:pt x="14408" y="857"/>
                </a:cubicBezTo>
                <a:cubicBezTo>
                  <a:pt x="14408" y="857"/>
                  <a:pt x="14385" y="857"/>
                  <a:pt x="14362" y="857"/>
                </a:cubicBezTo>
                <a:close/>
                <a:moveTo>
                  <a:pt x="7486" y="654"/>
                </a:moveTo>
                <a:cubicBezTo>
                  <a:pt x="7463" y="586"/>
                  <a:pt x="7486" y="519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621" y="473"/>
                  <a:pt x="7689" y="519"/>
                  <a:pt x="7689" y="586"/>
                </a:cubicBezTo>
                <a:cubicBezTo>
                  <a:pt x="7689" y="586"/>
                  <a:pt x="7689" y="586"/>
                  <a:pt x="7689" y="586"/>
                </a:cubicBezTo>
                <a:cubicBezTo>
                  <a:pt x="7711" y="631"/>
                  <a:pt x="7689" y="699"/>
                  <a:pt x="7621" y="722"/>
                </a:cubicBezTo>
                <a:cubicBezTo>
                  <a:pt x="7621" y="722"/>
                  <a:pt x="7621" y="722"/>
                  <a:pt x="7621" y="722"/>
                </a:cubicBezTo>
                <a:cubicBezTo>
                  <a:pt x="7621" y="722"/>
                  <a:pt x="7598" y="722"/>
                  <a:pt x="7598" y="722"/>
                </a:cubicBezTo>
                <a:cubicBezTo>
                  <a:pt x="7598" y="722"/>
                  <a:pt x="7598" y="722"/>
                  <a:pt x="7598" y="722"/>
                </a:cubicBezTo>
                <a:cubicBezTo>
                  <a:pt x="7531" y="722"/>
                  <a:pt x="7486" y="699"/>
                  <a:pt x="7486" y="654"/>
                </a:cubicBezTo>
                <a:close/>
                <a:moveTo>
                  <a:pt x="13776" y="654"/>
                </a:moveTo>
                <a:cubicBezTo>
                  <a:pt x="13709" y="631"/>
                  <a:pt x="13686" y="586"/>
                  <a:pt x="13709" y="519"/>
                </a:cubicBezTo>
                <a:cubicBezTo>
                  <a:pt x="13709" y="519"/>
                  <a:pt x="13709" y="519"/>
                  <a:pt x="13709" y="519"/>
                </a:cubicBezTo>
                <a:cubicBezTo>
                  <a:pt x="13709" y="451"/>
                  <a:pt x="13776" y="428"/>
                  <a:pt x="13844" y="428"/>
                </a:cubicBezTo>
                <a:cubicBezTo>
                  <a:pt x="13844" y="428"/>
                  <a:pt x="13844" y="428"/>
                  <a:pt x="13844" y="428"/>
                </a:cubicBezTo>
                <a:cubicBezTo>
                  <a:pt x="13889" y="451"/>
                  <a:pt x="13934" y="519"/>
                  <a:pt x="13911" y="586"/>
                </a:cubicBezTo>
                <a:cubicBezTo>
                  <a:pt x="13911" y="586"/>
                  <a:pt x="13911" y="586"/>
                  <a:pt x="13911" y="586"/>
                </a:cubicBezTo>
                <a:cubicBezTo>
                  <a:pt x="13911" y="631"/>
                  <a:pt x="13866" y="654"/>
                  <a:pt x="13799" y="654"/>
                </a:cubicBezTo>
                <a:cubicBezTo>
                  <a:pt x="13799" y="654"/>
                  <a:pt x="13799" y="654"/>
                  <a:pt x="13799" y="654"/>
                </a:cubicBezTo>
                <a:cubicBezTo>
                  <a:pt x="13799" y="654"/>
                  <a:pt x="13776" y="654"/>
                  <a:pt x="13776" y="654"/>
                </a:cubicBezTo>
                <a:close/>
                <a:moveTo>
                  <a:pt x="8094" y="473"/>
                </a:moveTo>
                <a:cubicBezTo>
                  <a:pt x="8072" y="406"/>
                  <a:pt x="8117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230" y="316"/>
                  <a:pt x="8297" y="361"/>
                  <a:pt x="8297" y="406"/>
                </a:cubicBezTo>
                <a:cubicBezTo>
                  <a:pt x="8297" y="406"/>
                  <a:pt x="8297" y="406"/>
                  <a:pt x="8297" y="406"/>
                </a:cubicBezTo>
                <a:cubicBezTo>
                  <a:pt x="8320" y="473"/>
                  <a:pt x="8275" y="541"/>
                  <a:pt x="8230" y="541"/>
                </a:cubicBezTo>
                <a:cubicBezTo>
                  <a:pt x="8230" y="541"/>
                  <a:pt x="8230" y="541"/>
                  <a:pt x="8230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139" y="541"/>
                  <a:pt x="8094" y="519"/>
                  <a:pt x="8094" y="473"/>
                </a:cubicBezTo>
                <a:close/>
                <a:moveTo>
                  <a:pt x="13167" y="496"/>
                </a:moveTo>
                <a:cubicBezTo>
                  <a:pt x="13122" y="473"/>
                  <a:pt x="13077" y="428"/>
                  <a:pt x="13077" y="361"/>
                </a:cubicBezTo>
                <a:cubicBezTo>
                  <a:pt x="13077" y="361"/>
                  <a:pt x="13077" y="361"/>
                  <a:pt x="13077" y="361"/>
                </a:cubicBezTo>
                <a:cubicBezTo>
                  <a:pt x="13100" y="293"/>
                  <a:pt x="13167" y="271"/>
                  <a:pt x="13213" y="271"/>
                </a:cubicBezTo>
                <a:cubicBezTo>
                  <a:pt x="13213" y="271"/>
                  <a:pt x="13213" y="271"/>
                  <a:pt x="13213" y="271"/>
                </a:cubicBezTo>
                <a:cubicBezTo>
                  <a:pt x="13280" y="293"/>
                  <a:pt x="13325" y="361"/>
                  <a:pt x="13303" y="406"/>
                </a:cubicBezTo>
                <a:cubicBezTo>
                  <a:pt x="13303" y="406"/>
                  <a:pt x="13303" y="406"/>
                  <a:pt x="13303" y="406"/>
                </a:cubicBezTo>
                <a:cubicBezTo>
                  <a:pt x="13303" y="473"/>
                  <a:pt x="13258" y="496"/>
                  <a:pt x="13190" y="496"/>
                </a:cubicBezTo>
                <a:cubicBezTo>
                  <a:pt x="13190" y="496"/>
                  <a:pt x="13190" y="496"/>
                  <a:pt x="13190" y="496"/>
                </a:cubicBezTo>
                <a:cubicBezTo>
                  <a:pt x="13190" y="496"/>
                  <a:pt x="13190" y="496"/>
                  <a:pt x="13167" y="496"/>
                </a:cubicBezTo>
                <a:close/>
                <a:moveTo>
                  <a:pt x="8703" y="316"/>
                </a:moveTo>
                <a:cubicBezTo>
                  <a:pt x="8681" y="271"/>
                  <a:pt x="8726" y="203"/>
                  <a:pt x="8793" y="180"/>
                </a:cubicBezTo>
                <a:cubicBezTo>
                  <a:pt x="8793" y="180"/>
                  <a:pt x="8793" y="180"/>
                  <a:pt x="8793" y="180"/>
                </a:cubicBezTo>
                <a:cubicBezTo>
                  <a:pt x="8861" y="180"/>
                  <a:pt x="8906" y="225"/>
                  <a:pt x="8929" y="271"/>
                </a:cubicBezTo>
                <a:cubicBezTo>
                  <a:pt x="8929" y="271"/>
                  <a:pt x="8929" y="271"/>
                  <a:pt x="8929" y="271"/>
                </a:cubicBezTo>
                <a:cubicBezTo>
                  <a:pt x="8929" y="338"/>
                  <a:pt x="8884" y="406"/>
                  <a:pt x="8838" y="406"/>
                </a:cubicBezTo>
                <a:cubicBezTo>
                  <a:pt x="8838" y="406"/>
                  <a:pt x="8838" y="406"/>
                  <a:pt x="8838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748" y="406"/>
                  <a:pt x="8703" y="383"/>
                  <a:pt x="8703" y="316"/>
                </a:cubicBezTo>
                <a:close/>
                <a:moveTo>
                  <a:pt x="12559" y="383"/>
                </a:moveTo>
                <a:cubicBezTo>
                  <a:pt x="12559" y="383"/>
                  <a:pt x="12559" y="383"/>
                  <a:pt x="12559" y="383"/>
                </a:cubicBezTo>
                <a:cubicBezTo>
                  <a:pt x="12491" y="361"/>
                  <a:pt x="12446" y="316"/>
                  <a:pt x="12468" y="248"/>
                </a:cubicBezTo>
                <a:cubicBezTo>
                  <a:pt x="12468" y="248"/>
                  <a:pt x="12468" y="248"/>
                  <a:pt x="12468" y="248"/>
                </a:cubicBezTo>
                <a:cubicBezTo>
                  <a:pt x="12468" y="180"/>
                  <a:pt x="12536" y="135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49" y="158"/>
                  <a:pt x="12694" y="225"/>
                  <a:pt x="12694" y="293"/>
                </a:cubicBezTo>
                <a:cubicBezTo>
                  <a:pt x="12694" y="293"/>
                  <a:pt x="12694" y="293"/>
                  <a:pt x="12694" y="293"/>
                </a:cubicBezTo>
                <a:cubicBezTo>
                  <a:pt x="12671" y="338"/>
                  <a:pt x="12626" y="383"/>
                  <a:pt x="12581" y="383"/>
                </a:cubicBezTo>
                <a:cubicBezTo>
                  <a:pt x="12581" y="383"/>
                  <a:pt x="12581" y="383"/>
                  <a:pt x="12581" y="383"/>
                </a:cubicBezTo>
                <a:cubicBezTo>
                  <a:pt x="12581" y="383"/>
                  <a:pt x="12559" y="383"/>
                  <a:pt x="12559" y="383"/>
                </a:cubicBezTo>
                <a:close/>
                <a:moveTo>
                  <a:pt x="9334" y="225"/>
                </a:moveTo>
                <a:cubicBezTo>
                  <a:pt x="9312" y="158"/>
                  <a:pt x="9357" y="90"/>
                  <a:pt x="9425" y="90"/>
                </a:cubicBezTo>
                <a:cubicBezTo>
                  <a:pt x="9425" y="90"/>
                  <a:pt x="9425" y="90"/>
                  <a:pt x="9425" y="90"/>
                </a:cubicBezTo>
                <a:cubicBezTo>
                  <a:pt x="9492" y="90"/>
                  <a:pt x="9537" y="135"/>
                  <a:pt x="9537" y="180"/>
                </a:cubicBezTo>
                <a:cubicBezTo>
                  <a:pt x="9537" y="180"/>
                  <a:pt x="9537" y="180"/>
                  <a:pt x="9537" y="180"/>
                </a:cubicBezTo>
                <a:cubicBezTo>
                  <a:pt x="9560" y="248"/>
                  <a:pt x="9515" y="316"/>
                  <a:pt x="9447" y="316"/>
                </a:cubicBezTo>
                <a:cubicBezTo>
                  <a:pt x="9447" y="316"/>
                  <a:pt x="9447" y="316"/>
                  <a:pt x="9447" y="316"/>
                </a:cubicBezTo>
                <a:cubicBezTo>
                  <a:pt x="9447" y="316"/>
                  <a:pt x="9447" y="316"/>
                  <a:pt x="9425" y="316"/>
                </a:cubicBezTo>
                <a:cubicBezTo>
                  <a:pt x="9425" y="316"/>
                  <a:pt x="9425" y="316"/>
                  <a:pt x="9425" y="316"/>
                </a:cubicBezTo>
                <a:cubicBezTo>
                  <a:pt x="9380" y="316"/>
                  <a:pt x="9334" y="271"/>
                  <a:pt x="9334" y="225"/>
                </a:cubicBezTo>
                <a:close/>
                <a:moveTo>
                  <a:pt x="11950" y="293"/>
                </a:moveTo>
                <a:cubicBezTo>
                  <a:pt x="11882" y="293"/>
                  <a:pt x="11837" y="225"/>
                  <a:pt x="11837" y="158"/>
                </a:cubicBezTo>
                <a:cubicBezTo>
                  <a:pt x="11837" y="158"/>
                  <a:pt x="11837" y="158"/>
                  <a:pt x="11837" y="158"/>
                </a:cubicBezTo>
                <a:cubicBezTo>
                  <a:pt x="11837" y="113"/>
                  <a:pt x="11905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2018" y="68"/>
                  <a:pt x="12063" y="135"/>
                  <a:pt x="12063" y="180"/>
                </a:cubicBezTo>
                <a:cubicBezTo>
                  <a:pt x="12063" y="180"/>
                  <a:pt x="12063" y="180"/>
                  <a:pt x="12063" y="180"/>
                </a:cubicBezTo>
                <a:cubicBezTo>
                  <a:pt x="12063" y="248"/>
                  <a:pt x="12018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lose/>
                <a:moveTo>
                  <a:pt x="9943" y="158"/>
                </a:moveTo>
                <a:cubicBezTo>
                  <a:pt x="9943" y="90"/>
                  <a:pt x="9988" y="23"/>
                  <a:pt x="10056" y="23"/>
                </a:cubicBezTo>
                <a:cubicBezTo>
                  <a:pt x="10056" y="23"/>
                  <a:pt x="10056" y="23"/>
                  <a:pt x="10056" y="23"/>
                </a:cubicBezTo>
                <a:cubicBezTo>
                  <a:pt x="10124" y="23"/>
                  <a:pt x="10169" y="68"/>
                  <a:pt x="10169" y="135"/>
                </a:cubicBezTo>
                <a:cubicBezTo>
                  <a:pt x="10169" y="135"/>
                  <a:pt x="10169" y="135"/>
                  <a:pt x="10169" y="135"/>
                </a:cubicBezTo>
                <a:cubicBezTo>
                  <a:pt x="10169" y="203"/>
                  <a:pt x="10124" y="248"/>
                  <a:pt x="10078" y="248"/>
                </a:cubicBezTo>
                <a:cubicBezTo>
                  <a:pt x="10078" y="248"/>
                  <a:pt x="10078" y="248"/>
                  <a:pt x="10078" y="248"/>
                </a:cubicBezTo>
                <a:cubicBezTo>
                  <a:pt x="10078" y="248"/>
                  <a:pt x="10056" y="248"/>
                  <a:pt x="10056" y="248"/>
                </a:cubicBezTo>
                <a:cubicBezTo>
                  <a:pt x="10056" y="248"/>
                  <a:pt x="10056" y="248"/>
                  <a:pt x="10056" y="248"/>
                </a:cubicBezTo>
                <a:cubicBezTo>
                  <a:pt x="10011" y="248"/>
                  <a:pt x="9966" y="203"/>
                  <a:pt x="9943" y="158"/>
                </a:cubicBezTo>
                <a:close/>
                <a:moveTo>
                  <a:pt x="11319" y="248"/>
                </a:moveTo>
                <a:cubicBezTo>
                  <a:pt x="11251" y="248"/>
                  <a:pt x="11206" y="180"/>
                  <a:pt x="11206" y="113"/>
                </a:cubicBezTo>
                <a:cubicBezTo>
                  <a:pt x="11206" y="113"/>
                  <a:pt x="11206" y="113"/>
                  <a:pt x="11206" y="113"/>
                </a:cubicBezTo>
                <a:cubicBezTo>
                  <a:pt x="11206" y="68"/>
                  <a:pt x="11273" y="23"/>
                  <a:pt x="11341" y="23"/>
                </a:cubicBezTo>
                <a:cubicBezTo>
                  <a:pt x="11341" y="23"/>
                  <a:pt x="11341" y="23"/>
                  <a:pt x="11341" y="23"/>
                </a:cubicBezTo>
                <a:cubicBezTo>
                  <a:pt x="11386" y="23"/>
                  <a:pt x="11431" y="68"/>
                  <a:pt x="11431" y="135"/>
                </a:cubicBezTo>
                <a:cubicBezTo>
                  <a:pt x="11431" y="135"/>
                  <a:pt x="11431" y="135"/>
                  <a:pt x="11431" y="135"/>
                </a:cubicBezTo>
                <a:cubicBezTo>
                  <a:pt x="11431" y="203"/>
                  <a:pt x="11386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lose/>
                <a:moveTo>
                  <a:pt x="10575" y="113"/>
                </a:moveTo>
                <a:cubicBezTo>
                  <a:pt x="10575" y="45"/>
                  <a:pt x="10620" y="0"/>
                  <a:pt x="10687" y="0"/>
                </a:cubicBezTo>
                <a:cubicBezTo>
                  <a:pt x="10687" y="0"/>
                  <a:pt x="10687" y="0"/>
                  <a:pt x="10687" y="0"/>
                </a:cubicBezTo>
                <a:cubicBezTo>
                  <a:pt x="10755" y="0"/>
                  <a:pt x="10800" y="45"/>
                  <a:pt x="10800" y="113"/>
                </a:cubicBezTo>
                <a:cubicBezTo>
                  <a:pt x="10800" y="113"/>
                  <a:pt x="10800" y="113"/>
                  <a:pt x="10800" y="113"/>
                </a:cubicBezTo>
                <a:cubicBezTo>
                  <a:pt x="10800" y="180"/>
                  <a:pt x="10755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42" y="225"/>
                  <a:pt x="10575" y="180"/>
                  <a:pt x="10575" y="113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7" name="Oval 78"/>
          <p:cNvSpPr/>
          <p:nvPr/>
        </p:nvSpPr>
        <p:spPr>
          <a:xfrm>
            <a:off x="9932861" y="77542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2E5378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8" name="Oval 84"/>
          <p:cNvSpPr/>
          <p:nvPr/>
        </p:nvSpPr>
        <p:spPr>
          <a:xfrm>
            <a:off x="10053522" y="7874879"/>
            <a:ext cx="212471" cy="21247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9" name="Oval 76"/>
          <p:cNvSpPr/>
          <p:nvPr/>
        </p:nvSpPr>
        <p:spPr>
          <a:xfrm>
            <a:off x="9932861" y="95013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4578A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0" name="Oval 82"/>
          <p:cNvSpPr/>
          <p:nvPr/>
        </p:nvSpPr>
        <p:spPr>
          <a:xfrm>
            <a:off x="10053522" y="9619388"/>
            <a:ext cx="212471" cy="209847"/>
          </a:xfrm>
          <a:prstGeom prst="ellipse">
            <a:avLst/>
          </a:prstGeom>
          <a:solidFill>
            <a:srgbClr val="4578A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1" name="Oval 78"/>
          <p:cNvSpPr/>
          <p:nvPr/>
        </p:nvSpPr>
        <p:spPr>
          <a:xfrm flipH="1">
            <a:off x="12863295" y="73478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52506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2" name="Oval 84"/>
          <p:cNvSpPr/>
          <p:nvPr/>
        </p:nvSpPr>
        <p:spPr>
          <a:xfrm flipH="1">
            <a:off x="12983957" y="7468479"/>
            <a:ext cx="212471" cy="212471"/>
          </a:xfrm>
          <a:prstGeom prst="ellipse">
            <a:avLst/>
          </a:prstGeom>
          <a:solidFill>
            <a:srgbClr val="656383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3" name="Oval 77"/>
          <p:cNvSpPr/>
          <p:nvPr/>
        </p:nvSpPr>
        <p:spPr>
          <a:xfrm flipH="1">
            <a:off x="13451616" y="8653184"/>
            <a:ext cx="453793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8E8CA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4" name="Oval 83"/>
          <p:cNvSpPr/>
          <p:nvPr/>
        </p:nvSpPr>
        <p:spPr>
          <a:xfrm flipH="1">
            <a:off x="13572278" y="8773845"/>
            <a:ext cx="212471" cy="212471"/>
          </a:xfrm>
          <a:prstGeom prst="ellipse">
            <a:avLst/>
          </a:prstGeom>
          <a:solidFill>
            <a:srgbClr val="8E8CA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5" name="Oval 76"/>
          <p:cNvSpPr/>
          <p:nvPr/>
        </p:nvSpPr>
        <p:spPr>
          <a:xfrm flipH="1">
            <a:off x="12863295" y="99585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C3C0E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6" name="Oval 82"/>
          <p:cNvSpPr/>
          <p:nvPr/>
        </p:nvSpPr>
        <p:spPr>
          <a:xfrm flipH="1">
            <a:off x="12983957" y="10076588"/>
            <a:ext cx="212471" cy="209847"/>
          </a:xfrm>
          <a:prstGeom prst="ellipse">
            <a:avLst/>
          </a:prstGeom>
          <a:solidFill>
            <a:srgbClr val="C3C0E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550" name="Group"/>
          <p:cNvGrpSpPr/>
          <p:nvPr/>
        </p:nvGrpSpPr>
        <p:grpSpPr>
          <a:xfrm>
            <a:off x="14052202" y="7709602"/>
            <a:ext cx="10650153" cy="2177116"/>
            <a:chOff x="0" y="0"/>
            <a:chExt cx="10650151" cy="2177115"/>
          </a:xfrm>
        </p:grpSpPr>
        <p:sp>
          <p:nvSpPr>
            <p:cNvPr id="547" name="SAVE YOUR WORK…"/>
            <p:cNvSpPr/>
            <p:nvPr/>
          </p:nvSpPr>
          <p:spPr>
            <a:xfrm>
              <a:off x="2572948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SAVE YOUR WORK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.R, (or .Rmd)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The file with my code. Save it!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</a:t>
              </a:r>
              <a:endParaRPr i="0"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i="0"/>
                <a:t>Save Session, everything together</a:t>
              </a:r>
            </a:p>
          </p:txBody>
        </p:sp>
        <p:sp>
          <p:nvSpPr>
            <p:cNvPr id="548" name="Oval 71"/>
            <p:cNvSpPr/>
            <p:nvPr/>
          </p:nvSpPr>
          <p:spPr>
            <a:xfrm flipH="1">
              <a:off x="0" y="272115"/>
              <a:ext cx="1905863" cy="1905001"/>
            </a:xfrm>
            <a:prstGeom prst="ellipse">
              <a:avLst/>
            </a:prstGeom>
            <a:solidFill>
              <a:srgbClr val="8E8CA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9" name="Shape"/>
            <p:cNvSpPr/>
            <p:nvPr/>
          </p:nvSpPr>
          <p:spPr>
            <a:xfrm>
              <a:off x="612618" y="712982"/>
              <a:ext cx="864275" cy="991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3" y="18762"/>
                  </a:moveTo>
                  <a:cubicBezTo>
                    <a:pt x="18629" y="21084"/>
                    <a:pt x="18629" y="21084"/>
                    <a:pt x="18629" y="21084"/>
                  </a:cubicBezTo>
                  <a:cubicBezTo>
                    <a:pt x="18332" y="21342"/>
                    <a:pt x="17993" y="21600"/>
                    <a:pt x="17696" y="21600"/>
                  </a:cubicBezTo>
                  <a:cubicBezTo>
                    <a:pt x="17399" y="21600"/>
                    <a:pt x="17102" y="21342"/>
                    <a:pt x="16805" y="21084"/>
                  </a:cubicBezTo>
                  <a:cubicBezTo>
                    <a:pt x="14131" y="18762"/>
                    <a:pt x="14131" y="18762"/>
                    <a:pt x="14131" y="18762"/>
                  </a:cubicBezTo>
                  <a:cubicBezTo>
                    <a:pt x="13834" y="18504"/>
                    <a:pt x="13834" y="18246"/>
                    <a:pt x="13834" y="17951"/>
                  </a:cubicBezTo>
                  <a:cubicBezTo>
                    <a:pt x="13834" y="17435"/>
                    <a:pt x="14131" y="16919"/>
                    <a:pt x="15022" y="16919"/>
                  </a:cubicBezTo>
                  <a:cubicBezTo>
                    <a:pt x="15319" y="16919"/>
                    <a:pt x="15617" y="17177"/>
                    <a:pt x="15617" y="17435"/>
                  </a:cubicBezTo>
                  <a:cubicBezTo>
                    <a:pt x="16508" y="17951"/>
                    <a:pt x="16508" y="17951"/>
                    <a:pt x="16508" y="17951"/>
                  </a:cubicBezTo>
                  <a:cubicBezTo>
                    <a:pt x="16508" y="13270"/>
                    <a:pt x="16508" y="13270"/>
                    <a:pt x="16508" y="13270"/>
                  </a:cubicBezTo>
                  <a:cubicBezTo>
                    <a:pt x="16508" y="12496"/>
                    <a:pt x="17102" y="12238"/>
                    <a:pt x="17696" y="12238"/>
                  </a:cubicBezTo>
                  <a:cubicBezTo>
                    <a:pt x="18332" y="12238"/>
                    <a:pt x="18927" y="12496"/>
                    <a:pt x="18927" y="13270"/>
                  </a:cubicBezTo>
                  <a:cubicBezTo>
                    <a:pt x="18927" y="17951"/>
                    <a:pt x="18927" y="17951"/>
                    <a:pt x="18927" y="17951"/>
                  </a:cubicBezTo>
                  <a:cubicBezTo>
                    <a:pt x="19818" y="17435"/>
                    <a:pt x="19818" y="17435"/>
                    <a:pt x="19818" y="17435"/>
                  </a:cubicBezTo>
                  <a:cubicBezTo>
                    <a:pt x="19818" y="17177"/>
                    <a:pt x="20115" y="16919"/>
                    <a:pt x="20412" y="16919"/>
                  </a:cubicBezTo>
                  <a:cubicBezTo>
                    <a:pt x="21303" y="16919"/>
                    <a:pt x="21600" y="17435"/>
                    <a:pt x="21600" y="17951"/>
                  </a:cubicBezTo>
                  <a:cubicBezTo>
                    <a:pt x="21600" y="18246"/>
                    <a:pt x="21600" y="18504"/>
                    <a:pt x="21303" y="18762"/>
                  </a:cubicBezTo>
                  <a:close/>
                  <a:moveTo>
                    <a:pt x="15319" y="13270"/>
                  </a:moveTo>
                  <a:cubicBezTo>
                    <a:pt x="15319" y="15887"/>
                    <a:pt x="15319" y="15887"/>
                    <a:pt x="15319" y="15887"/>
                  </a:cubicBezTo>
                  <a:lnTo>
                    <a:pt x="15022" y="15887"/>
                  </a:lnTo>
                  <a:cubicBezTo>
                    <a:pt x="13537" y="15887"/>
                    <a:pt x="12604" y="16919"/>
                    <a:pt x="12604" y="17951"/>
                  </a:cubicBezTo>
                  <a:cubicBezTo>
                    <a:pt x="12604" y="18762"/>
                    <a:pt x="12901" y="19278"/>
                    <a:pt x="13198" y="19536"/>
                  </a:cubicBezTo>
                  <a:cubicBezTo>
                    <a:pt x="13834" y="20052"/>
                    <a:pt x="13834" y="20052"/>
                    <a:pt x="13834" y="20052"/>
                  </a:cubicBezTo>
                  <a:cubicBezTo>
                    <a:pt x="1231" y="20052"/>
                    <a:pt x="1231" y="20052"/>
                    <a:pt x="1231" y="20052"/>
                  </a:cubicBezTo>
                  <a:cubicBezTo>
                    <a:pt x="637" y="20052"/>
                    <a:pt x="0" y="19794"/>
                    <a:pt x="0" y="19020"/>
                  </a:cubicBezTo>
                  <a:cubicBezTo>
                    <a:pt x="0" y="1032"/>
                    <a:pt x="0" y="1032"/>
                    <a:pt x="0" y="1032"/>
                  </a:cubicBezTo>
                  <a:cubicBezTo>
                    <a:pt x="0" y="516"/>
                    <a:pt x="637" y="0"/>
                    <a:pt x="1231" y="0"/>
                  </a:cubicBezTo>
                  <a:cubicBezTo>
                    <a:pt x="4201" y="0"/>
                    <a:pt x="4201" y="0"/>
                    <a:pt x="4201" y="0"/>
                  </a:cubicBezTo>
                  <a:cubicBezTo>
                    <a:pt x="7808" y="0"/>
                    <a:pt x="7808" y="0"/>
                    <a:pt x="7808" y="0"/>
                  </a:cubicBezTo>
                  <a:cubicBezTo>
                    <a:pt x="7808" y="3907"/>
                    <a:pt x="7808" y="3907"/>
                    <a:pt x="7808" y="3907"/>
                  </a:cubicBezTo>
                  <a:cubicBezTo>
                    <a:pt x="7808" y="5971"/>
                    <a:pt x="7808" y="5971"/>
                    <a:pt x="7808" y="5971"/>
                  </a:cubicBezTo>
                  <a:cubicBezTo>
                    <a:pt x="7808" y="7040"/>
                    <a:pt x="8742" y="8072"/>
                    <a:pt x="10227" y="8072"/>
                  </a:cubicBezTo>
                  <a:cubicBezTo>
                    <a:pt x="12604" y="8072"/>
                    <a:pt x="12604" y="8072"/>
                    <a:pt x="12604" y="8072"/>
                  </a:cubicBezTo>
                  <a:cubicBezTo>
                    <a:pt x="17696" y="8072"/>
                    <a:pt x="17696" y="8072"/>
                    <a:pt x="17696" y="8072"/>
                  </a:cubicBezTo>
                  <a:cubicBezTo>
                    <a:pt x="17696" y="11205"/>
                    <a:pt x="17696" y="11205"/>
                    <a:pt x="17696" y="11205"/>
                  </a:cubicBezTo>
                  <a:cubicBezTo>
                    <a:pt x="16508" y="11205"/>
                    <a:pt x="15319" y="11980"/>
                    <a:pt x="15319" y="13270"/>
                  </a:cubicBezTo>
                  <a:close/>
                  <a:moveTo>
                    <a:pt x="10227" y="7040"/>
                  </a:moveTo>
                  <a:cubicBezTo>
                    <a:pt x="9336" y="7040"/>
                    <a:pt x="9039" y="6487"/>
                    <a:pt x="9039" y="5971"/>
                  </a:cubicBezTo>
                  <a:cubicBezTo>
                    <a:pt x="9039" y="3907"/>
                    <a:pt x="9039" y="3907"/>
                    <a:pt x="9039" y="3907"/>
                  </a:cubicBezTo>
                  <a:cubicBezTo>
                    <a:pt x="9039" y="0"/>
                    <a:pt x="9039" y="0"/>
                    <a:pt x="9039" y="0"/>
                  </a:cubicBezTo>
                  <a:cubicBezTo>
                    <a:pt x="17696" y="7040"/>
                    <a:pt x="17696" y="7040"/>
                    <a:pt x="17696" y="7040"/>
                  </a:cubicBezTo>
                  <a:cubicBezTo>
                    <a:pt x="12604" y="7040"/>
                    <a:pt x="12604" y="7040"/>
                    <a:pt x="12604" y="7040"/>
                  </a:cubicBezTo>
                  <a:lnTo>
                    <a:pt x="10227" y="70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4" name="Group"/>
          <p:cNvGrpSpPr/>
          <p:nvPr/>
        </p:nvGrpSpPr>
        <p:grpSpPr>
          <a:xfrm>
            <a:off x="13092399" y="10150782"/>
            <a:ext cx="10444709" cy="2760684"/>
            <a:chOff x="0" y="0"/>
            <a:chExt cx="10444708" cy="2760683"/>
          </a:xfrm>
        </p:grpSpPr>
        <p:sp>
          <p:nvSpPr>
            <p:cNvPr id="551" name="RUN CODE…"/>
            <p:cNvSpPr txBox="1"/>
            <p:nvPr/>
          </p:nvSpPr>
          <p:spPr>
            <a:xfrm>
              <a:off x="3001116" y="1323043"/>
              <a:ext cx="7443593" cy="1437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RUN CODE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Run button, highlight enter, short-cut</a:t>
              </a:r>
            </a:p>
          </p:txBody>
        </p:sp>
        <p:sp>
          <p:nvSpPr>
            <p:cNvPr id="552" name="Oval 70"/>
            <p:cNvSpPr/>
            <p:nvPr/>
          </p:nvSpPr>
          <p:spPr>
            <a:xfrm flipH="1">
              <a:off x="0" y="0"/>
              <a:ext cx="1908484" cy="1905000"/>
            </a:xfrm>
            <a:prstGeom prst="ellipse">
              <a:avLst/>
            </a:prstGeom>
            <a:solidFill>
              <a:srgbClr val="C3C0E4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3" name="Shape"/>
            <p:cNvSpPr/>
            <p:nvPr/>
          </p:nvSpPr>
          <p:spPr>
            <a:xfrm>
              <a:off x="430615" y="542618"/>
              <a:ext cx="1047254" cy="708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62" y="3921"/>
                  </a:moveTo>
                  <a:cubicBezTo>
                    <a:pt x="5425" y="3921"/>
                    <a:pt x="5425" y="3921"/>
                    <a:pt x="5425" y="3921"/>
                  </a:cubicBezTo>
                  <a:cubicBezTo>
                    <a:pt x="5425" y="0"/>
                    <a:pt x="5425" y="0"/>
                    <a:pt x="5425" y="0"/>
                  </a:cubicBezTo>
                  <a:cubicBezTo>
                    <a:pt x="0" y="6584"/>
                    <a:pt x="0" y="6584"/>
                    <a:pt x="0" y="6584"/>
                  </a:cubicBezTo>
                  <a:cubicBezTo>
                    <a:pt x="5425" y="13093"/>
                    <a:pt x="5425" y="13093"/>
                    <a:pt x="5425" y="13093"/>
                  </a:cubicBezTo>
                  <a:cubicBezTo>
                    <a:pt x="5425" y="9173"/>
                    <a:pt x="5425" y="9173"/>
                    <a:pt x="5425" y="9173"/>
                  </a:cubicBezTo>
                  <a:cubicBezTo>
                    <a:pt x="17949" y="9173"/>
                    <a:pt x="17949" y="9173"/>
                    <a:pt x="17949" y="9173"/>
                  </a:cubicBezTo>
                  <a:cubicBezTo>
                    <a:pt x="17949" y="16348"/>
                    <a:pt x="17949" y="16348"/>
                    <a:pt x="17949" y="16348"/>
                  </a:cubicBezTo>
                  <a:cubicBezTo>
                    <a:pt x="1369" y="16348"/>
                    <a:pt x="1369" y="16348"/>
                    <a:pt x="1369" y="16348"/>
                  </a:cubicBezTo>
                  <a:cubicBezTo>
                    <a:pt x="1369" y="21600"/>
                    <a:pt x="1369" y="21600"/>
                    <a:pt x="1369" y="21600"/>
                  </a:cubicBezTo>
                  <a:cubicBezTo>
                    <a:pt x="18862" y="21600"/>
                    <a:pt x="18862" y="21600"/>
                    <a:pt x="18862" y="21600"/>
                  </a:cubicBezTo>
                  <a:cubicBezTo>
                    <a:pt x="20231" y="21600"/>
                    <a:pt x="21600" y="20268"/>
                    <a:pt x="21600" y="18345"/>
                  </a:cubicBezTo>
                  <a:cubicBezTo>
                    <a:pt x="21600" y="7175"/>
                    <a:pt x="21600" y="7175"/>
                    <a:pt x="21600" y="7175"/>
                  </a:cubicBezTo>
                  <a:cubicBezTo>
                    <a:pt x="21600" y="5252"/>
                    <a:pt x="20231" y="3921"/>
                    <a:pt x="18862" y="392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8" name="Group"/>
          <p:cNvGrpSpPr/>
          <p:nvPr/>
        </p:nvGrpSpPr>
        <p:grpSpPr>
          <a:xfrm>
            <a:off x="13176499" y="5401416"/>
            <a:ext cx="10677414" cy="2304934"/>
            <a:chOff x="0" y="0"/>
            <a:chExt cx="10677413" cy="2304933"/>
          </a:xfrm>
        </p:grpSpPr>
        <p:sp>
          <p:nvSpPr>
            <p:cNvPr id="555" name="WORKING DIRECTORY…"/>
            <p:cNvSpPr/>
            <p:nvPr/>
          </p:nvSpPr>
          <p:spPr>
            <a:xfrm>
              <a:off x="2600210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WORKING DIRECTORY</a:t>
              </a:r>
              <a:r>
                <a:t> 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setwd(), getwd(), list.files(), list.dirs()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Were am I working from? Full/relative path.</a:t>
              </a:r>
            </a:p>
          </p:txBody>
        </p:sp>
        <p:sp>
          <p:nvSpPr>
            <p:cNvPr id="556" name="Oval 72"/>
            <p:cNvSpPr/>
            <p:nvPr/>
          </p:nvSpPr>
          <p:spPr>
            <a:xfrm flipH="1">
              <a:off x="0" y="399933"/>
              <a:ext cx="1905000" cy="1905001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7" name="Shape"/>
            <p:cNvSpPr/>
            <p:nvPr/>
          </p:nvSpPr>
          <p:spPr>
            <a:xfrm>
              <a:off x="428873" y="791029"/>
              <a:ext cx="1047254" cy="96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65" y="5691"/>
                  </a:moveTo>
                  <a:lnTo>
                    <a:pt x="17565" y="259"/>
                  </a:lnTo>
                  <a:lnTo>
                    <a:pt x="14954" y="259"/>
                  </a:lnTo>
                  <a:lnTo>
                    <a:pt x="14954" y="3363"/>
                  </a:lnTo>
                  <a:lnTo>
                    <a:pt x="10681" y="0"/>
                  </a:lnTo>
                  <a:lnTo>
                    <a:pt x="0" y="9054"/>
                  </a:lnTo>
                  <a:lnTo>
                    <a:pt x="1780" y="11253"/>
                  </a:lnTo>
                  <a:lnTo>
                    <a:pt x="2848" y="10477"/>
                  </a:lnTo>
                  <a:lnTo>
                    <a:pt x="2848" y="21600"/>
                  </a:lnTo>
                  <a:lnTo>
                    <a:pt x="18752" y="21600"/>
                  </a:lnTo>
                  <a:lnTo>
                    <a:pt x="18752" y="10477"/>
                  </a:lnTo>
                  <a:lnTo>
                    <a:pt x="19938" y="11253"/>
                  </a:lnTo>
                  <a:lnTo>
                    <a:pt x="21600" y="9054"/>
                  </a:lnTo>
                  <a:lnTo>
                    <a:pt x="17565" y="5691"/>
                  </a:lnTo>
                  <a:close/>
                  <a:moveTo>
                    <a:pt x="17209" y="19919"/>
                  </a:moveTo>
                  <a:lnTo>
                    <a:pt x="13648" y="19919"/>
                  </a:lnTo>
                  <a:lnTo>
                    <a:pt x="13648" y="13451"/>
                  </a:lnTo>
                  <a:lnTo>
                    <a:pt x="8070" y="13451"/>
                  </a:lnTo>
                  <a:lnTo>
                    <a:pt x="8070" y="19919"/>
                  </a:lnTo>
                  <a:lnTo>
                    <a:pt x="4391" y="19919"/>
                  </a:lnTo>
                  <a:lnTo>
                    <a:pt x="4391" y="9183"/>
                  </a:lnTo>
                  <a:lnTo>
                    <a:pt x="10681" y="4010"/>
                  </a:lnTo>
                  <a:lnTo>
                    <a:pt x="17209" y="9183"/>
                  </a:lnTo>
                  <a:lnTo>
                    <a:pt x="17209" y="1991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-715312" y="5533684"/>
            <a:ext cx="10601456" cy="2997181"/>
            <a:chOff x="0" y="0"/>
            <a:chExt cx="10601455" cy="2997180"/>
          </a:xfrm>
        </p:grpSpPr>
        <p:sp>
          <p:nvSpPr>
            <p:cNvPr id="559" name="PACKAGES &amp; FUNCTIONS…"/>
            <p:cNvSpPr txBox="1"/>
            <p:nvPr/>
          </p:nvSpPr>
          <p:spPr>
            <a:xfrm>
              <a:off x="0" y="0"/>
              <a:ext cx="8077203" cy="2771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PACKAGES &amp; FUNCTIONS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?my.package, ?my.function</a:t>
              </a:r>
            </a:p>
            <a:p>
              <a:pPr algn="r"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What is it? Input?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install.packages(), remove.packages()</a:t>
              </a:r>
            </a:p>
          </p:txBody>
        </p:sp>
        <p:sp>
          <p:nvSpPr>
            <p:cNvPr id="560" name="Oval 72"/>
            <p:cNvSpPr/>
            <p:nvPr/>
          </p:nvSpPr>
          <p:spPr>
            <a:xfrm>
              <a:off x="8696455" y="1092180"/>
              <a:ext cx="1905001" cy="1905001"/>
            </a:xfrm>
            <a:prstGeom prst="ellipse">
              <a:avLst/>
            </a:pr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374556"/>
                  </a:solidFill>
                </a:defRPr>
              </a:pPr>
              <a:endParaRPr/>
            </a:p>
          </p:txBody>
        </p:sp>
        <p:sp>
          <p:nvSpPr>
            <p:cNvPr id="561" name="Shape"/>
            <p:cNvSpPr/>
            <p:nvPr/>
          </p:nvSpPr>
          <p:spPr>
            <a:xfrm>
              <a:off x="9102855" y="1569951"/>
              <a:ext cx="1092201" cy="968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46" extrusionOk="0">
                  <a:moveTo>
                    <a:pt x="11391" y="0"/>
                  </a:moveTo>
                  <a:cubicBezTo>
                    <a:pt x="17719" y="0"/>
                    <a:pt x="21600" y="4027"/>
                    <a:pt x="21600" y="8969"/>
                  </a:cubicBezTo>
                  <a:cubicBezTo>
                    <a:pt x="21600" y="13912"/>
                    <a:pt x="17719" y="17939"/>
                    <a:pt x="11391" y="17939"/>
                  </a:cubicBezTo>
                  <a:cubicBezTo>
                    <a:pt x="10631" y="17939"/>
                    <a:pt x="9872" y="17664"/>
                    <a:pt x="9112" y="17573"/>
                  </a:cubicBezTo>
                  <a:cubicBezTo>
                    <a:pt x="6159" y="21600"/>
                    <a:pt x="1519" y="20776"/>
                    <a:pt x="1519" y="20776"/>
                  </a:cubicBezTo>
                  <a:cubicBezTo>
                    <a:pt x="4809" y="19129"/>
                    <a:pt x="4725" y="16292"/>
                    <a:pt x="4134" y="15925"/>
                  </a:cubicBezTo>
                  <a:cubicBezTo>
                    <a:pt x="1519" y="14278"/>
                    <a:pt x="0" y="11807"/>
                    <a:pt x="0" y="8969"/>
                  </a:cubicBezTo>
                  <a:cubicBezTo>
                    <a:pt x="0" y="4027"/>
                    <a:pt x="4978" y="0"/>
                    <a:pt x="1139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62" name="?"/>
            <p:cNvSpPr txBox="1"/>
            <p:nvPr/>
          </p:nvSpPr>
          <p:spPr>
            <a:xfrm>
              <a:off x="9440657" y="1610767"/>
              <a:ext cx="467396" cy="8605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2E5378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564" name="Rectangle"/>
          <p:cNvSpPr/>
          <p:nvPr/>
        </p:nvSpPr>
        <p:spPr>
          <a:xfrm>
            <a:off x="-30464" y="4211384"/>
            <a:ext cx="25228446" cy="21247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570" name="Group"/>
          <p:cNvGrpSpPr/>
          <p:nvPr/>
        </p:nvGrpSpPr>
        <p:grpSpPr>
          <a:xfrm>
            <a:off x="10505396" y="8098351"/>
            <a:ext cx="2418779" cy="1563458"/>
            <a:chOff x="0" y="0"/>
            <a:chExt cx="2418777" cy="1563457"/>
          </a:xfrm>
        </p:grpSpPr>
        <p:sp>
          <p:nvSpPr>
            <p:cNvPr id="565" name="Notebook"/>
            <p:cNvSpPr/>
            <p:nvPr/>
          </p:nvSpPr>
          <p:spPr>
            <a:xfrm>
              <a:off x="0" y="0"/>
              <a:ext cx="2418778" cy="13549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569" name="Group"/>
            <p:cNvGrpSpPr/>
            <p:nvPr/>
          </p:nvGrpSpPr>
          <p:grpSpPr>
            <a:xfrm>
              <a:off x="484789" y="125328"/>
              <a:ext cx="1590591" cy="1438130"/>
              <a:chOff x="0" y="-30450"/>
              <a:chExt cx="1590589" cy="1438129"/>
            </a:xfrm>
          </p:grpSpPr>
          <p:sp>
            <p:nvSpPr>
              <p:cNvPr id="566" name="Oval"/>
              <p:cNvSpPr/>
              <p:nvPr/>
            </p:nvSpPr>
            <p:spPr>
              <a:xfrm>
                <a:off x="-1" y="124277"/>
                <a:ext cx="1491744" cy="777004"/>
              </a:xfrm>
              <a:prstGeom prst="ellipse">
                <a:avLst/>
              </a:prstGeom>
              <a:solidFill>
                <a:srgbClr val="2E5378"/>
              </a:solidFill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7" name="Oval"/>
              <p:cNvSpPr/>
              <p:nvPr/>
            </p:nvSpPr>
            <p:spPr>
              <a:xfrm>
                <a:off x="468906" y="271074"/>
                <a:ext cx="993838" cy="50712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8" name="R"/>
              <p:cNvSpPr txBox="1"/>
              <p:nvPr/>
            </p:nvSpPr>
            <p:spPr>
              <a:xfrm>
                <a:off x="606420" y="-30451"/>
                <a:ext cx="984170" cy="14381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584200">
                  <a:defRPr sz="5000" b="1">
                    <a:solidFill>
                      <a:srgbClr val="4578A4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571" name="10"/>
          <p:cNvSpPr txBox="1"/>
          <p:nvPr/>
        </p:nvSpPr>
        <p:spPr>
          <a:xfrm>
            <a:off x="374649" y="13061950"/>
            <a:ext cx="716692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582" name="Group"/>
          <p:cNvGrpSpPr/>
          <p:nvPr/>
        </p:nvGrpSpPr>
        <p:grpSpPr>
          <a:xfrm>
            <a:off x="-1011456" y="9050960"/>
            <a:ext cx="11127427" cy="4124203"/>
            <a:chOff x="-1043135" y="-2"/>
            <a:chExt cx="11127426" cy="4124201"/>
          </a:xfrm>
        </p:grpSpPr>
        <p:grpSp>
          <p:nvGrpSpPr>
            <p:cNvPr id="579" name="Group"/>
            <p:cNvGrpSpPr/>
            <p:nvPr/>
          </p:nvGrpSpPr>
          <p:grpSpPr>
            <a:xfrm>
              <a:off x="-1043135" y="-2"/>
              <a:ext cx="11127426" cy="4124201"/>
              <a:chOff x="-1043135" y="-1"/>
              <a:chExt cx="11127425" cy="4124199"/>
            </a:xfrm>
          </p:grpSpPr>
          <p:sp>
            <p:nvSpPr>
              <p:cNvPr id="572" name="Oval 70"/>
              <p:cNvSpPr/>
              <p:nvPr/>
            </p:nvSpPr>
            <p:spPr>
              <a:xfrm>
                <a:off x="8179289" y="567690"/>
                <a:ext cx="1905001" cy="1905001"/>
              </a:xfrm>
              <a:prstGeom prst="ellipse">
                <a:avLst/>
              </a:prstGeom>
              <a:solidFill>
                <a:srgbClr val="4578A4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73" name="Shape"/>
              <p:cNvSpPr/>
              <p:nvPr/>
            </p:nvSpPr>
            <p:spPr>
              <a:xfrm>
                <a:off x="8740023" y="911076"/>
                <a:ext cx="783533" cy="1218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72" y="0"/>
                      <a:pt x="0" y="3086"/>
                      <a:pt x="0" y="6983"/>
                    </a:cubicBezTo>
                    <a:cubicBezTo>
                      <a:pt x="0" y="9420"/>
                      <a:pt x="2009" y="11693"/>
                      <a:pt x="5274" y="12992"/>
                    </a:cubicBezTo>
                    <a:cubicBezTo>
                      <a:pt x="5274" y="13967"/>
                      <a:pt x="5274" y="13967"/>
                      <a:pt x="5274" y="13967"/>
                    </a:cubicBezTo>
                    <a:cubicBezTo>
                      <a:pt x="5274" y="14617"/>
                      <a:pt x="6279" y="15266"/>
                      <a:pt x="7535" y="15266"/>
                    </a:cubicBezTo>
                    <a:cubicBezTo>
                      <a:pt x="14316" y="15266"/>
                      <a:pt x="14316" y="15266"/>
                      <a:pt x="14316" y="15266"/>
                    </a:cubicBezTo>
                    <a:cubicBezTo>
                      <a:pt x="15572" y="15266"/>
                      <a:pt x="16577" y="14617"/>
                      <a:pt x="16577" y="13967"/>
                    </a:cubicBezTo>
                    <a:cubicBezTo>
                      <a:pt x="16577" y="12992"/>
                      <a:pt x="16577" y="12992"/>
                      <a:pt x="16577" y="12992"/>
                    </a:cubicBezTo>
                    <a:cubicBezTo>
                      <a:pt x="19591" y="11693"/>
                      <a:pt x="21600" y="9420"/>
                      <a:pt x="21600" y="6983"/>
                    </a:cubicBezTo>
                    <a:cubicBezTo>
                      <a:pt x="21600" y="3086"/>
                      <a:pt x="16828" y="0"/>
                      <a:pt x="10800" y="0"/>
                    </a:cubicBezTo>
                    <a:close/>
                    <a:moveTo>
                      <a:pt x="14819" y="11856"/>
                    </a:moveTo>
                    <a:cubicBezTo>
                      <a:pt x="14316" y="12018"/>
                      <a:pt x="14316" y="12180"/>
                      <a:pt x="14316" y="12505"/>
                    </a:cubicBezTo>
                    <a:cubicBezTo>
                      <a:pt x="14316" y="13805"/>
                      <a:pt x="14316" y="13805"/>
                      <a:pt x="14316" y="13805"/>
                    </a:cubicBezTo>
                    <a:cubicBezTo>
                      <a:pt x="12056" y="13805"/>
                      <a:pt x="12056" y="13805"/>
                      <a:pt x="12056" y="13805"/>
                    </a:cubicBezTo>
                    <a:cubicBezTo>
                      <a:pt x="12056" y="9582"/>
                      <a:pt x="12056" y="9582"/>
                      <a:pt x="12056" y="9582"/>
                    </a:cubicBezTo>
                    <a:cubicBezTo>
                      <a:pt x="15070" y="7471"/>
                      <a:pt x="15070" y="7471"/>
                      <a:pt x="15070" y="7471"/>
                    </a:cubicBezTo>
                    <a:cubicBezTo>
                      <a:pt x="15572" y="7308"/>
                      <a:pt x="15572" y="6821"/>
                      <a:pt x="15070" y="6496"/>
                    </a:cubicBezTo>
                    <a:cubicBezTo>
                      <a:pt x="14819" y="6171"/>
                      <a:pt x="14065" y="6171"/>
                      <a:pt x="13563" y="6496"/>
                    </a:cubicBezTo>
                    <a:cubicBezTo>
                      <a:pt x="10800" y="8283"/>
                      <a:pt x="10800" y="8283"/>
                      <a:pt x="10800" y="8283"/>
                    </a:cubicBezTo>
                    <a:cubicBezTo>
                      <a:pt x="8037" y="6496"/>
                      <a:pt x="8037" y="6496"/>
                      <a:pt x="8037" y="6496"/>
                    </a:cubicBezTo>
                    <a:cubicBezTo>
                      <a:pt x="7535" y="6171"/>
                      <a:pt x="7033" y="6171"/>
                      <a:pt x="6530" y="6496"/>
                    </a:cubicBezTo>
                    <a:cubicBezTo>
                      <a:pt x="6028" y="6821"/>
                      <a:pt x="6028" y="7308"/>
                      <a:pt x="6530" y="7471"/>
                    </a:cubicBezTo>
                    <a:cubicBezTo>
                      <a:pt x="9795" y="9582"/>
                      <a:pt x="9795" y="9582"/>
                      <a:pt x="9795" y="9582"/>
                    </a:cubicBezTo>
                    <a:cubicBezTo>
                      <a:pt x="9795" y="13805"/>
                      <a:pt x="9795" y="13805"/>
                      <a:pt x="9795" y="13805"/>
                    </a:cubicBezTo>
                    <a:cubicBezTo>
                      <a:pt x="7535" y="13805"/>
                      <a:pt x="7535" y="13805"/>
                      <a:pt x="7535" y="13805"/>
                    </a:cubicBezTo>
                    <a:cubicBezTo>
                      <a:pt x="7535" y="12505"/>
                      <a:pt x="7535" y="12505"/>
                      <a:pt x="7535" y="12505"/>
                    </a:cubicBezTo>
                    <a:cubicBezTo>
                      <a:pt x="7535" y="12180"/>
                      <a:pt x="7284" y="12018"/>
                      <a:pt x="6781" y="11856"/>
                    </a:cubicBezTo>
                    <a:cubicBezTo>
                      <a:pt x="4019" y="10881"/>
                      <a:pt x="2260" y="9095"/>
                      <a:pt x="2260" y="6983"/>
                    </a:cubicBezTo>
                    <a:cubicBezTo>
                      <a:pt x="2260" y="3898"/>
                      <a:pt x="6028" y="1299"/>
                      <a:pt x="10800" y="1299"/>
                    </a:cubicBezTo>
                    <a:cubicBezTo>
                      <a:pt x="15572" y="1299"/>
                      <a:pt x="19340" y="3898"/>
                      <a:pt x="19340" y="6983"/>
                    </a:cubicBezTo>
                    <a:cubicBezTo>
                      <a:pt x="19340" y="9095"/>
                      <a:pt x="17581" y="10881"/>
                      <a:pt x="14819" y="11856"/>
                    </a:cubicBezTo>
                    <a:close/>
                    <a:moveTo>
                      <a:pt x="14819" y="18352"/>
                    </a:moveTo>
                    <a:cubicBezTo>
                      <a:pt x="7033" y="18352"/>
                      <a:pt x="7033" y="18352"/>
                      <a:pt x="7033" y="18352"/>
                    </a:cubicBezTo>
                    <a:cubicBezTo>
                      <a:pt x="6279" y="18352"/>
                      <a:pt x="5777" y="18677"/>
                      <a:pt x="5777" y="19002"/>
                    </a:cubicBezTo>
                    <a:cubicBezTo>
                      <a:pt x="5777" y="19326"/>
                      <a:pt x="6279" y="19651"/>
                      <a:pt x="7033" y="19651"/>
                    </a:cubicBezTo>
                    <a:cubicBezTo>
                      <a:pt x="8540" y="19651"/>
                      <a:pt x="8540" y="19651"/>
                      <a:pt x="8540" y="19651"/>
                    </a:cubicBezTo>
                    <a:cubicBezTo>
                      <a:pt x="8540" y="20138"/>
                      <a:pt x="8540" y="20138"/>
                      <a:pt x="8540" y="20138"/>
                    </a:cubicBezTo>
                    <a:cubicBezTo>
                      <a:pt x="8540" y="20950"/>
                      <a:pt x="9544" y="21600"/>
                      <a:pt x="10800" y="21600"/>
                    </a:cubicBezTo>
                    <a:cubicBezTo>
                      <a:pt x="12056" y="21600"/>
                      <a:pt x="13312" y="20950"/>
                      <a:pt x="13312" y="20138"/>
                    </a:cubicBezTo>
                    <a:cubicBezTo>
                      <a:pt x="13312" y="19651"/>
                      <a:pt x="13312" y="19651"/>
                      <a:pt x="13312" y="19651"/>
                    </a:cubicBezTo>
                    <a:cubicBezTo>
                      <a:pt x="14819" y="19651"/>
                      <a:pt x="14819" y="19651"/>
                      <a:pt x="14819" y="19651"/>
                    </a:cubicBezTo>
                    <a:cubicBezTo>
                      <a:pt x="15321" y="19651"/>
                      <a:pt x="15823" y="19326"/>
                      <a:pt x="15823" y="19002"/>
                    </a:cubicBezTo>
                    <a:cubicBezTo>
                      <a:pt x="15823" y="18677"/>
                      <a:pt x="15321" y="18352"/>
                      <a:pt x="14819" y="18352"/>
                    </a:cubicBezTo>
                    <a:close/>
                    <a:moveTo>
                      <a:pt x="14819" y="16078"/>
                    </a:moveTo>
                    <a:cubicBezTo>
                      <a:pt x="7033" y="16078"/>
                      <a:pt x="7033" y="16078"/>
                      <a:pt x="7033" y="16078"/>
                    </a:cubicBezTo>
                    <a:cubicBezTo>
                      <a:pt x="6279" y="16078"/>
                      <a:pt x="5777" y="16403"/>
                      <a:pt x="5777" y="16890"/>
                    </a:cubicBezTo>
                    <a:cubicBezTo>
                      <a:pt x="5777" y="17215"/>
                      <a:pt x="6279" y="17540"/>
                      <a:pt x="7033" y="17540"/>
                    </a:cubicBezTo>
                    <a:cubicBezTo>
                      <a:pt x="14819" y="17540"/>
                      <a:pt x="14819" y="17540"/>
                      <a:pt x="14819" y="17540"/>
                    </a:cubicBezTo>
                    <a:cubicBezTo>
                      <a:pt x="15321" y="17540"/>
                      <a:pt x="15823" y="17215"/>
                      <a:pt x="15823" y="16890"/>
                    </a:cubicBezTo>
                    <a:cubicBezTo>
                      <a:pt x="15823" y="16403"/>
                      <a:pt x="15321" y="16078"/>
                      <a:pt x="14819" y="160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578" name="Group"/>
              <p:cNvGrpSpPr/>
              <p:nvPr/>
            </p:nvGrpSpPr>
            <p:grpSpPr>
              <a:xfrm>
                <a:off x="-1043135" y="-1"/>
                <a:ext cx="8486730" cy="4124199"/>
                <a:chOff x="-1043135" y="0"/>
                <a:chExt cx="8486729" cy="4124197"/>
              </a:xfrm>
            </p:grpSpPr>
            <p:sp>
              <p:nvSpPr>
                <p:cNvPr id="574" name="TIPS…"/>
                <p:cNvSpPr txBox="1"/>
                <p:nvPr/>
              </p:nvSpPr>
              <p:spPr>
                <a:xfrm>
                  <a:off x="-1043135" y="0"/>
                  <a:ext cx="8486729" cy="412419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 algn="r">
                    <a:defRPr sz="30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TIPS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Arrows      to find the code you ran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 studio tips: view, diagnostics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Auto-complete with tab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R-cheat sheets </a:t>
                  </a:r>
                  <a:endParaRPr lang="en-US" dirty="0"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(</a:t>
                  </a:r>
                  <a:r>
                    <a:rPr dirty="0">
                      <a:solidFill>
                        <a:srgbClr val="374556"/>
                      </a:solidFill>
                      <a:hlinkClick r:id="rId2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https://rstudio.com/resources/</a:t>
                  </a:r>
                  <a:endParaRPr lang="en-US" dirty="0">
                    <a:solidFill>
                      <a:srgbClr val="374556"/>
                    </a:solidFill>
                    <a:hlinkClick r:id="rId2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endParaRPr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>
                      <a:solidFill>
                        <a:srgbClr val="374556"/>
                      </a:solidFill>
                      <a:hlinkClick r:id="rId2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cheatsheets/</a:t>
                  </a:r>
                  <a:r>
                    <a:rPr dirty="0"/>
                    <a:t>)</a:t>
                  </a:r>
                </a:p>
              </p:txBody>
            </p:sp>
            <p:grpSp>
              <p:nvGrpSpPr>
                <p:cNvPr id="577" name="Group"/>
                <p:cNvGrpSpPr/>
                <p:nvPr/>
              </p:nvGrpSpPr>
              <p:grpSpPr>
                <a:xfrm>
                  <a:off x="2941491" y="612227"/>
                  <a:ext cx="402971" cy="265332"/>
                  <a:chOff x="0" y="0"/>
                  <a:chExt cx="402969" cy="265331"/>
                </a:xfrm>
              </p:grpSpPr>
              <p:sp>
                <p:nvSpPr>
                  <p:cNvPr id="575" name="Arrow 11"/>
                  <p:cNvSpPr/>
                  <p:nvPr/>
                </p:nvSpPr>
                <p:spPr>
                  <a:xfrm rot="16200000">
                    <a:off x="-32781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76" name="Arrow 11"/>
                  <p:cNvSpPr/>
                  <p:nvPr/>
                </p:nvSpPr>
                <p:spPr>
                  <a:xfrm rot="5400000">
                    <a:off x="170419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</p:grpSp>
          </p:grpSp>
        </p:grpSp>
        <p:pic>
          <p:nvPicPr>
            <p:cNvPr id="580" name="Screen Shot 2015-04-30 at 2.03.06 PM.png" descr="Screen Shot 2015-04-30 at 2.03.06 PM.png"/>
            <p:cNvPicPr>
              <a:picLocks noChangeAspect="1"/>
            </p:cNvPicPr>
            <p:nvPr/>
          </p:nvPicPr>
          <p:blipFill>
            <a:blip r:embed="rId3"/>
            <a:srcRect l="821" t="22021" r="93478" b="61720"/>
            <a:stretch>
              <a:fillRect/>
            </a:stretch>
          </p:blipFill>
          <p:spPr>
            <a:xfrm>
              <a:off x="2783428" y="1934250"/>
              <a:ext cx="212454" cy="2359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81" name="Screen Shot 2015-04-30 at 2.12.16 PM.png" descr="Screen Shot 2015-04-30 at 2.12.16 PM.png"/>
            <p:cNvPicPr>
              <a:picLocks noChangeAspect="1"/>
            </p:cNvPicPr>
            <p:nvPr/>
          </p:nvPicPr>
          <p:blipFill>
            <a:blip r:embed="rId4"/>
            <a:srcRect l="186" t="14620" r="95503" b="74810"/>
            <a:stretch>
              <a:fillRect/>
            </a:stretch>
          </p:blipFill>
          <p:spPr>
            <a:xfrm>
              <a:off x="3062325" y="1934249"/>
              <a:ext cx="231511" cy="2362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2" animBg="1" advAuto="0"/>
      <p:bldP spid="554" grpId="3" animBg="1" advAuto="0"/>
      <p:bldP spid="558" grpId="1" animBg="1" advAuto="0"/>
      <p:bldP spid="563" grpId="4" animBg="1" advAuto="0"/>
      <p:bldP spid="582" grpId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roup"/>
          <p:cNvGrpSpPr/>
          <p:nvPr/>
        </p:nvGrpSpPr>
        <p:grpSpPr>
          <a:xfrm>
            <a:off x="1397000" y="1524000"/>
            <a:ext cx="7349038" cy="2692878"/>
            <a:chOff x="0" y="0"/>
            <a:chExt cx="7349037" cy="2692877"/>
          </a:xfrm>
        </p:grpSpPr>
        <p:sp>
          <p:nvSpPr>
            <p:cNvPr id="584" name="R STUDIO BASICS"/>
            <p:cNvSpPr txBox="1"/>
            <p:nvPr/>
          </p:nvSpPr>
          <p:spPr>
            <a:xfrm>
              <a:off x="0" y="558421"/>
              <a:ext cx="7349038" cy="21344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STUDIO BASICS</a:t>
              </a:r>
            </a:p>
          </p:txBody>
        </p:sp>
        <p:sp>
          <p:nvSpPr>
            <p:cNvPr id="585" name="FROM EXCEL TO R"/>
            <p:cNvSpPr txBox="1"/>
            <p:nvPr/>
          </p:nvSpPr>
          <p:spPr>
            <a:xfrm>
              <a:off x="1648259" y="0"/>
              <a:ext cx="5013693" cy="440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86" name="Line"/>
            <p:cNvSpPr/>
            <p:nvPr/>
          </p:nvSpPr>
          <p:spPr>
            <a:xfrm>
              <a:off x="86381" y="169094"/>
              <a:ext cx="132110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597" name="Group"/>
          <p:cNvGrpSpPr/>
          <p:nvPr/>
        </p:nvGrpSpPr>
        <p:grpSpPr>
          <a:xfrm>
            <a:off x="1087810" y="4838348"/>
            <a:ext cx="10730987" cy="6319530"/>
            <a:chOff x="0" y="0"/>
            <a:chExt cx="10730986" cy="6319529"/>
          </a:xfrm>
        </p:grpSpPr>
        <p:sp>
          <p:nvSpPr>
            <p:cNvPr id="588" name="Freeform 395"/>
            <p:cNvSpPr/>
            <p:nvPr/>
          </p:nvSpPr>
          <p:spPr>
            <a:xfrm>
              <a:off x="983864" y="0"/>
              <a:ext cx="8759446" cy="6131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9" name="Freeform 396"/>
            <p:cNvSpPr/>
            <p:nvPr/>
          </p:nvSpPr>
          <p:spPr>
            <a:xfrm>
              <a:off x="983864" y="5869530"/>
              <a:ext cx="8759446" cy="26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85F6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0" name="Rectangle 397"/>
            <p:cNvSpPr/>
            <p:nvPr/>
          </p:nvSpPr>
          <p:spPr>
            <a:xfrm>
              <a:off x="1334699" y="434344"/>
              <a:ext cx="8061587" cy="51886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1" name="Freeform 398"/>
            <p:cNvSpPr/>
            <p:nvPr/>
          </p:nvSpPr>
          <p:spPr>
            <a:xfrm>
              <a:off x="0" y="6159094"/>
              <a:ext cx="10730986" cy="16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2" name="Rectangle 399"/>
            <p:cNvSpPr/>
            <p:nvPr/>
          </p:nvSpPr>
          <p:spPr>
            <a:xfrm>
              <a:off x="0" y="6092573"/>
              <a:ext cx="10730987" cy="66524"/>
            </a:xfrm>
            <a:prstGeom prst="rect">
              <a:avLst/>
            </a:prstGeom>
            <a:solidFill>
              <a:srgbClr val="4A7D8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3" name="Circle"/>
            <p:cNvSpPr/>
            <p:nvPr/>
          </p:nvSpPr>
          <p:spPr>
            <a:xfrm>
              <a:off x="3056245" y="2176850"/>
              <a:ext cx="1592959" cy="1583251"/>
            </a:xfrm>
            <a:prstGeom prst="ellipse">
              <a:avLst/>
            </a:prstGeom>
            <a:solidFill>
              <a:srgbClr val="30525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4" name="Oval"/>
            <p:cNvSpPr/>
            <p:nvPr/>
          </p:nvSpPr>
          <p:spPr>
            <a:xfrm>
              <a:off x="3408286" y="2214062"/>
              <a:ext cx="888878" cy="527703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5" name="R"/>
            <p:cNvSpPr txBox="1"/>
            <p:nvPr/>
          </p:nvSpPr>
          <p:spPr>
            <a:xfrm>
              <a:off x="3444461" y="2060070"/>
              <a:ext cx="688915" cy="15751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596" name="Studio"/>
            <p:cNvSpPr txBox="1"/>
            <p:nvPr/>
          </p:nvSpPr>
          <p:spPr>
            <a:xfrm>
              <a:off x="4846799" y="2351089"/>
              <a:ext cx="2801903" cy="116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7000">
                  <a:solidFill>
                    <a:srgbClr val="30525E"/>
                  </a:solidFill>
                </a:rPr>
                <a:t>Studio</a:t>
              </a:r>
              <a:r>
                <a:t> 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12493803" y="2937003"/>
            <a:ext cx="11257367" cy="4385295"/>
            <a:chOff x="0" y="0"/>
            <a:chExt cx="11257366" cy="4385294"/>
          </a:xfrm>
        </p:grpSpPr>
        <p:sp>
          <p:nvSpPr>
            <p:cNvPr id="598" name="Rounded Rectangle"/>
            <p:cNvSpPr/>
            <p:nvPr/>
          </p:nvSpPr>
          <p:spPr>
            <a:xfrm>
              <a:off x="0" y="192952"/>
              <a:ext cx="11257367" cy="4192342"/>
            </a:xfrm>
            <a:prstGeom prst="roundRect">
              <a:avLst>
                <a:gd name="adj" fmla="val 454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9" name="2. Set Path…"/>
            <p:cNvSpPr txBox="1"/>
            <p:nvPr/>
          </p:nvSpPr>
          <p:spPr>
            <a:xfrm>
              <a:off x="608502" y="0"/>
              <a:ext cx="10519970" cy="4206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2. Set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getwd() </a:t>
              </a:r>
              <a:r>
                <a:t>-</a:t>
              </a:r>
              <a:r>
                <a:rPr b="1"/>
                <a:t> </a:t>
              </a:r>
              <a:r>
                <a:t>Get directory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setwd()</a:t>
              </a:r>
              <a:r>
                <a:t> - Set directory 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“/Users/Tom/Rstuff”) - Full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“./Rstuff”) - Relative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Session —&gt; Set Working Directory —&gt; Choose Directory</a:t>
              </a:r>
            </a:p>
          </p:txBody>
        </p:sp>
      </p:grpSp>
      <p:grpSp>
        <p:nvGrpSpPr>
          <p:cNvPr id="603" name="Group"/>
          <p:cNvGrpSpPr/>
          <p:nvPr/>
        </p:nvGrpSpPr>
        <p:grpSpPr>
          <a:xfrm>
            <a:off x="12493803" y="7619333"/>
            <a:ext cx="11257366" cy="1902254"/>
            <a:chOff x="0" y="0"/>
            <a:chExt cx="11257365" cy="1902252"/>
          </a:xfrm>
        </p:grpSpPr>
        <p:sp>
          <p:nvSpPr>
            <p:cNvPr id="601" name="Rounded Rectangle"/>
            <p:cNvSpPr/>
            <p:nvPr/>
          </p:nvSpPr>
          <p:spPr>
            <a:xfrm>
              <a:off x="0" y="0"/>
              <a:ext cx="11257366" cy="1902253"/>
            </a:xfrm>
            <a:prstGeom prst="roundRect">
              <a:avLst>
                <a:gd name="adj" fmla="val 1001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2" name="3. R Script…"/>
            <p:cNvSpPr txBox="1"/>
            <p:nvPr/>
          </p:nvSpPr>
          <p:spPr>
            <a:xfrm>
              <a:off x="608502" y="245005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3. R Script</a:t>
              </a:r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 Icon —&gt; R Script —&gt; File —&gt; Save as …</a:t>
              </a:r>
            </a:p>
          </p:txBody>
        </p:sp>
      </p:grpSp>
      <p:grpSp>
        <p:nvGrpSpPr>
          <p:cNvPr id="606" name="Group"/>
          <p:cNvGrpSpPr/>
          <p:nvPr/>
        </p:nvGrpSpPr>
        <p:grpSpPr>
          <a:xfrm>
            <a:off x="12493803" y="962313"/>
            <a:ext cx="11257367" cy="1870606"/>
            <a:chOff x="0" y="0"/>
            <a:chExt cx="11257366" cy="1870605"/>
          </a:xfrm>
        </p:grpSpPr>
        <p:sp>
          <p:nvSpPr>
            <p:cNvPr id="604" name="Rounded Rectangle"/>
            <p:cNvSpPr/>
            <p:nvPr/>
          </p:nvSpPr>
          <p:spPr>
            <a:xfrm>
              <a:off x="0" y="0"/>
              <a:ext cx="11257367" cy="1870606"/>
            </a:xfrm>
            <a:prstGeom prst="roundRect">
              <a:avLst>
                <a:gd name="adj" fmla="val 1018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5" name="1. R Project…"/>
            <p:cNvSpPr txBox="1"/>
            <p:nvPr/>
          </p:nvSpPr>
          <p:spPr>
            <a:xfrm>
              <a:off x="608502" y="187959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1. R Project</a:t>
              </a:r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File —&gt; New Project —&gt; New/Existing —&gt; Create Project</a:t>
              </a:r>
            </a:p>
          </p:txBody>
        </p:sp>
      </p:grpSp>
      <p:grpSp>
        <p:nvGrpSpPr>
          <p:cNvPr id="609" name="Group"/>
          <p:cNvGrpSpPr/>
          <p:nvPr/>
        </p:nvGrpSpPr>
        <p:grpSpPr>
          <a:xfrm>
            <a:off x="12493803" y="9818622"/>
            <a:ext cx="11257366" cy="3062065"/>
            <a:chOff x="0" y="0"/>
            <a:chExt cx="11257365" cy="3062064"/>
          </a:xfrm>
        </p:grpSpPr>
        <p:sp>
          <p:nvSpPr>
            <p:cNvPr id="607" name="Rounded Rectangle"/>
            <p:cNvSpPr/>
            <p:nvPr/>
          </p:nvSpPr>
          <p:spPr>
            <a:xfrm>
              <a:off x="0" y="0"/>
              <a:ext cx="11257366" cy="3062065"/>
            </a:xfrm>
            <a:prstGeom prst="roundRect">
              <a:avLst>
                <a:gd name="adj" fmla="val 6221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8" name="4. Install and load a R package.…"/>
            <p:cNvSpPr txBox="1"/>
            <p:nvPr/>
          </p:nvSpPr>
          <p:spPr>
            <a:xfrm>
              <a:off x="608502" y="304212"/>
              <a:ext cx="10519970" cy="237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4. Install and load a R package.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install.packages(</a:t>
              </a:r>
              <a:r>
                <a:t>“my.package”</a:t>
              </a:r>
              <a:r>
                <a:rPr b="1"/>
                <a:t>)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library (</a:t>
              </a:r>
              <a:r>
                <a:t>my.package</a:t>
              </a:r>
              <a:r>
                <a:rPr b="1"/>
                <a:t>) </a:t>
              </a:r>
              <a:r>
                <a:t>- Load package.</a:t>
              </a:r>
              <a:endParaRPr b="1"/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Tools —&gt; Install packages —&gt; my.package</a:t>
              </a:r>
            </a:p>
          </p:txBody>
        </p:sp>
      </p:grpSp>
      <p:sp>
        <p:nvSpPr>
          <p:cNvPr id="610" name="1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1" animBg="1" advAuto="0"/>
      <p:bldP spid="603" grpId="2" animBg="1" advAuto="0"/>
      <p:bldP spid="609" grpId="3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roup"/>
          <p:cNvGrpSpPr/>
          <p:nvPr/>
        </p:nvGrpSpPr>
        <p:grpSpPr>
          <a:xfrm>
            <a:off x="1398317" y="1523420"/>
            <a:ext cx="8912580" cy="3265799"/>
            <a:chOff x="0" y="0"/>
            <a:chExt cx="8912578" cy="3265798"/>
          </a:xfrm>
        </p:grpSpPr>
        <p:sp>
          <p:nvSpPr>
            <p:cNvPr id="612" name="ONLINE RESOURCES FOR R"/>
            <p:cNvSpPr txBox="1"/>
            <p:nvPr/>
          </p:nvSpPr>
          <p:spPr>
            <a:xfrm>
              <a:off x="0" y="677228"/>
              <a:ext cx="8912579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ONLINE RESOURCES FOR </a:t>
              </a:r>
              <a:r>
                <a:rPr b="1"/>
                <a:t>R</a:t>
              </a:r>
            </a:p>
          </p:txBody>
        </p:sp>
        <p:sp>
          <p:nvSpPr>
            <p:cNvPr id="613" name="FROM EXCEL TO R"/>
            <p:cNvSpPr txBox="1"/>
            <p:nvPr/>
          </p:nvSpPr>
          <p:spPr>
            <a:xfrm>
              <a:off x="1998933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614" name="Line"/>
            <p:cNvSpPr/>
            <p:nvPr/>
          </p:nvSpPr>
          <p:spPr>
            <a:xfrm>
              <a:off x="104760" y="205070"/>
              <a:ext cx="160217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6" name="Скругленный прямоугольник 7"/>
          <p:cNvSpPr/>
          <p:nvPr/>
        </p:nvSpPr>
        <p:spPr>
          <a:xfrm>
            <a:off x="1422249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7" name="Скругленный прямоугольник 85"/>
          <p:cNvSpPr/>
          <p:nvPr/>
        </p:nvSpPr>
        <p:spPr>
          <a:xfrm>
            <a:off x="6959934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Скругленный прямоугольник 86"/>
          <p:cNvSpPr/>
          <p:nvPr/>
        </p:nvSpPr>
        <p:spPr>
          <a:xfrm>
            <a:off x="12497618" y="4747359"/>
            <a:ext cx="5179298" cy="6673003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9" name="Скругленный прямоугольник 88"/>
          <p:cNvSpPr/>
          <p:nvPr/>
        </p:nvSpPr>
        <p:spPr>
          <a:xfrm>
            <a:off x="17989581" y="4747359"/>
            <a:ext cx="4913750" cy="6673003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0" name="https://rseek.org/…"/>
          <p:cNvSpPr txBox="1"/>
          <p:nvPr/>
        </p:nvSpPr>
        <p:spPr>
          <a:xfrm>
            <a:off x="1627440" y="7341951"/>
            <a:ext cx="4768918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https://rseek.org/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https://rstudio.com/resources/cheatsheets/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21" name="Line"/>
          <p:cNvSpPr/>
          <p:nvPr/>
        </p:nvSpPr>
        <p:spPr>
          <a:xfrm>
            <a:off x="7690334" y="6870700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2" name="https://github.com/trending/r…"/>
          <p:cNvSpPr txBox="1"/>
          <p:nvPr/>
        </p:nvSpPr>
        <p:spPr>
          <a:xfrm>
            <a:off x="18198607" y="7193628"/>
            <a:ext cx="4569279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https://github.com/trending/r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https://stackoverflow.com/questions/tagged/r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3" name="https://www.r-graph-gallery.com/…"/>
          <p:cNvSpPr txBox="1"/>
          <p:nvPr/>
        </p:nvSpPr>
        <p:spPr>
          <a:xfrm>
            <a:off x="7165125" y="7990142"/>
            <a:ext cx="4768917" cy="2595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http://r-statistics.co/Top50-Ggplot2-Visualizations-MasterList-R-Code.html</a:t>
            </a:r>
            <a:r>
              <a:rPr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624" name="https://www.r-bloggers.com/best-books-to-learn-r-programming/…"/>
          <p:cNvSpPr txBox="1"/>
          <p:nvPr/>
        </p:nvSpPr>
        <p:spPr>
          <a:xfrm>
            <a:off x="12702810" y="7166840"/>
            <a:ext cx="4768917" cy="424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https://www.r-bloggers.com/best-books-to-learn-r-programming/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5" name="Line"/>
          <p:cNvSpPr/>
          <p:nvPr/>
        </p:nvSpPr>
        <p:spPr>
          <a:xfrm>
            <a:off x="2279650" y="6853766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6" name="Line"/>
          <p:cNvSpPr/>
          <p:nvPr/>
        </p:nvSpPr>
        <p:spPr>
          <a:xfrm>
            <a:off x="13228018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7" name="Line"/>
          <p:cNvSpPr/>
          <p:nvPr/>
        </p:nvSpPr>
        <p:spPr>
          <a:xfrm>
            <a:off x="18632927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8" name="GRAPHICS"/>
          <p:cNvSpPr txBox="1"/>
          <p:nvPr/>
        </p:nvSpPr>
        <p:spPr>
          <a:xfrm>
            <a:off x="7165125" y="6073375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GRAPHICS</a:t>
            </a:r>
          </a:p>
        </p:txBody>
      </p:sp>
      <p:sp>
        <p:nvSpPr>
          <p:cNvPr id="629" name="BOOKS &amp; COURSES"/>
          <p:cNvSpPr txBox="1"/>
          <p:nvPr/>
        </p:nvSpPr>
        <p:spPr>
          <a:xfrm>
            <a:off x="12702810" y="6074833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BOOKS &amp; COURSES</a:t>
            </a:r>
          </a:p>
        </p:txBody>
      </p:sp>
      <p:sp>
        <p:nvSpPr>
          <p:cNvPr id="630" name="GET STARTED"/>
          <p:cNvSpPr txBox="1"/>
          <p:nvPr/>
        </p:nvSpPr>
        <p:spPr>
          <a:xfrm>
            <a:off x="1627440" y="6074035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GET STARTED</a:t>
            </a:r>
          </a:p>
        </p:txBody>
      </p:sp>
      <p:sp>
        <p:nvSpPr>
          <p:cNvPr id="631" name="OTHER RESOURCES"/>
          <p:cNvSpPr txBox="1"/>
          <p:nvPr/>
        </p:nvSpPr>
        <p:spPr>
          <a:xfrm>
            <a:off x="18107717" y="6074833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0">
                <a:solidFill>
                  <a:schemeClr val="bg1"/>
                </a:solidFill>
              </a:rPr>
              <a:t>OTHER RESOURCES</a:t>
            </a:r>
          </a:p>
        </p:txBody>
      </p:sp>
      <p:sp>
        <p:nvSpPr>
          <p:cNvPr id="632" name="Shape"/>
          <p:cNvSpPr/>
          <p:nvPr/>
        </p:nvSpPr>
        <p:spPr>
          <a:xfrm>
            <a:off x="14689796" y="4979560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3" name="Shape"/>
          <p:cNvSpPr/>
          <p:nvPr/>
        </p:nvSpPr>
        <p:spPr>
          <a:xfrm flipH="1">
            <a:off x="3699945" y="5220785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4" name="Shape"/>
          <p:cNvSpPr/>
          <p:nvPr/>
        </p:nvSpPr>
        <p:spPr>
          <a:xfrm>
            <a:off x="9071102" y="5082264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35" name="Shape"/>
          <p:cNvSpPr/>
          <p:nvPr/>
        </p:nvSpPr>
        <p:spPr>
          <a:xfrm>
            <a:off x="20106943" y="5082264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646" name="Group"/>
          <p:cNvGrpSpPr/>
          <p:nvPr/>
        </p:nvGrpSpPr>
        <p:grpSpPr>
          <a:xfrm>
            <a:off x="19194029" y="10557907"/>
            <a:ext cx="2596295" cy="466960"/>
            <a:chOff x="0" y="0"/>
            <a:chExt cx="2596293" cy="466959"/>
          </a:xfrm>
        </p:grpSpPr>
        <p:sp>
          <p:nvSpPr>
            <p:cNvPr id="636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9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0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grpSp>
          <p:nvGrpSpPr>
            <p:cNvPr id="643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41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2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44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5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47" name="https://www.r-project.org/"/>
          <p:cNvSpPr txBox="1"/>
          <p:nvPr/>
        </p:nvSpPr>
        <p:spPr>
          <a:xfrm>
            <a:off x="1478579" y="3311000"/>
            <a:ext cx="3811941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5"/>
              </a:defRPr>
            </a:lvl1pPr>
          </a:lstStyle>
          <a:p>
            <a:pPr>
              <a:defRPr u="none"/>
            </a:pPr>
            <a:r>
              <a:rPr u="sng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https://www.r-project.org/</a:t>
            </a:r>
          </a:p>
        </p:txBody>
      </p:sp>
      <p:sp>
        <p:nvSpPr>
          <p:cNvPr id="648" name="12"/>
          <p:cNvSpPr txBox="1"/>
          <p:nvPr/>
        </p:nvSpPr>
        <p:spPr>
          <a:xfrm>
            <a:off x="374649" y="12998450"/>
            <a:ext cx="575561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Прямоугольник 80"/>
          <p:cNvSpPr/>
          <p:nvPr/>
        </p:nvSpPr>
        <p:spPr>
          <a:xfrm rot="5400000" flipH="1">
            <a:off x="12935400" y="8047608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1" name="Скругленный прямоугольник 7"/>
          <p:cNvSpPr/>
          <p:nvPr/>
        </p:nvSpPr>
        <p:spPr>
          <a:xfrm rot="5400000" flipH="1">
            <a:off x="12111951" y="10414513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5"/>
          <p:cNvSpPr/>
          <p:nvPr/>
        </p:nvSpPr>
        <p:spPr>
          <a:xfrm rot="5400000" flipH="1">
            <a:off x="12086607" y="5880413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Скругленный прямоугольник 86"/>
          <p:cNvSpPr/>
          <p:nvPr/>
        </p:nvSpPr>
        <p:spPr>
          <a:xfrm rot="5400000" flipH="1">
            <a:off x="12209982" y="3657699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4" name="Скругленный прямоугольник 88"/>
          <p:cNvSpPr/>
          <p:nvPr/>
        </p:nvSpPr>
        <p:spPr>
          <a:xfrm rot="5400000" flipH="1">
            <a:off x="12567023" y="1700914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5" name="Прямоугольник 80"/>
          <p:cNvSpPr/>
          <p:nvPr/>
        </p:nvSpPr>
        <p:spPr>
          <a:xfrm rot="5400000" flipH="1">
            <a:off x="5939666" y="8047608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4"/>
          <p:cNvSpPr/>
          <p:nvPr/>
        </p:nvSpPr>
        <p:spPr>
          <a:xfrm rot="5400000" flipH="1">
            <a:off x="10873497" y="120614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1"/>
          <p:cNvSpPr/>
          <p:nvPr/>
        </p:nvSpPr>
        <p:spPr>
          <a:xfrm rot="5400000" flipH="1">
            <a:off x="10873497" y="980326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8" name="Овал 82"/>
          <p:cNvSpPr/>
          <p:nvPr/>
        </p:nvSpPr>
        <p:spPr>
          <a:xfrm rot="5400000" flipH="1">
            <a:off x="10873497" y="7553955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9" name="Овал 83"/>
          <p:cNvSpPr/>
          <p:nvPr/>
        </p:nvSpPr>
        <p:spPr>
          <a:xfrm rot="5400000" flipH="1">
            <a:off x="10873497" y="33478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6" name="Group"/>
          <p:cNvGrpSpPr/>
          <p:nvPr/>
        </p:nvGrpSpPr>
        <p:grpSpPr>
          <a:xfrm>
            <a:off x="11812601" y="3237996"/>
            <a:ext cx="2266741" cy="375430"/>
            <a:chOff x="0" y="0"/>
            <a:chExt cx="2266740" cy="375428"/>
          </a:xfrm>
        </p:grpSpPr>
        <p:sp>
          <p:nvSpPr>
            <p:cNvPr id="660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4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5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2" name="Group"/>
          <p:cNvGrpSpPr/>
          <p:nvPr/>
        </p:nvGrpSpPr>
        <p:grpSpPr>
          <a:xfrm>
            <a:off x="11948217" y="4802160"/>
            <a:ext cx="1979125" cy="1155144"/>
            <a:chOff x="0" y="0"/>
            <a:chExt cx="1979124" cy="1155143"/>
          </a:xfrm>
        </p:grpSpPr>
        <p:sp>
          <p:nvSpPr>
            <p:cNvPr id="667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0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1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8" name="Group"/>
          <p:cNvGrpSpPr/>
          <p:nvPr/>
        </p:nvGrpSpPr>
        <p:grpSpPr>
          <a:xfrm>
            <a:off x="11918892" y="6928655"/>
            <a:ext cx="2328435" cy="1366198"/>
            <a:chOff x="0" y="0"/>
            <a:chExt cx="2328434" cy="1366197"/>
          </a:xfrm>
        </p:grpSpPr>
        <p:sp>
          <p:nvSpPr>
            <p:cNvPr id="683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6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7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9" name="Vector"/>
          <p:cNvSpPr txBox="1"/>
          <p:nvPr/>
        </p:nvSpPr>
        <p:spPr>
          <a:xfrm>
            <a:off x="12338908" y="2542607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700" name="Data Frame"/>
          <p:cNvSpPr txBox="1"/>
          <p:nvPr/>
        </p:nvSpPr>
        <p:spPr>
          <a:xfrm>
            <a:off x="11948217" y="4159851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701" name="Tibble"/>
          <p:cNvSpPr txBox="1"/>
          <p:nvPr/>
        </p:nvSpPr>
        <p:spPr>
          <a:xfrm>
            <a:off x="12386238" y="10814332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2" name="List"/>
          <p:cNvSpPr txBox="1"/>
          <p:nvPr/>
        </p:nvSpPr>
        <p:spPr>
          <a:xfrm>
            <a:off x="12592037" y="6251064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3" name="Group"/>
          <p:cNvGrpSpPr/>
          <p:nvPr/>
        </p:nvGrpSpPr>
        <p:grpSpPr>
          <a:xfrm>
            <a:off x="11968533" y="11300117"/>
            <a:ext cx="1954879" cy="1436881"/>
            <a:chOff x="0" y="0"/>
            <a:chExt cx="1954878" cy="1436879"/>
          </a:xfrm>
        </p:grpSpPr>
        <p:sp>
          <p:nvSpPr>
            <p:cNvPr id="703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7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1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2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4" name="Скругленный прямоугольник 88"/>
          <p:cNvSpPr/>
          <p:nvPr/>
        </p:nvSpPr>
        <p:spPr>
          <a:xfrm rot="5400000" flipH="1">
            <a:off x="19389500" y="18696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5" name="Овал 4"/>
          <p:cNvSpPr/>
          <p:nvPr/>
        </p:nvSpPr>
        <p:spPr>
          <a:xfrm rot="5400000" flipH="1">
            <a:off x="17869230" y="12016536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1"/>
          <p:cNvSpPr/>
          <p:nvPr/>
        </p:nvSpPr>
        <p:spPr>
          <a:xfrm rot="5400000" flipH="1">
            <a:off x="17869230" y="9891561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Овал 82"/>
          <p:cNvSpPr/>
          <p:nvPr/>
        </p:nvSpPr>
        <p:spPr>
          <a:xfrm rot="5400000" flipH="1">
            <a:off x="17869230" y="7766585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8" name="Овал 83"/>
          <p:cNvSpPr/>
          <p:nvPr/>
        </p:nvSpPr>
        <p:spPr>
          <a:xfrm rot="5400000" flipH="1">
            <a:off x="17874707" y="351663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9" name="Numeric"/>
          <p:cNvSpPr txBox="1"/>
          <p:nvPr/>
        </p:nvSpPr>
        <p:spPr>
          <a:xfrm>
            <a:off x="19144629" y="2542607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30" name="Integer"/>
          <p:cNvSpPr txBox="1"/>
          <p:nvPr/>
        </p:nvSpPr>
        <p:spPr>
          <a:xfrm>
            <a:off x="19269233" y="4598653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31" name="Logical"/>
          <p:cNvSpPr txBox="1"/>
          <p:nvPr/>
        </p:nvSpPr>
        <p:spPr>
          <a:xfrm>
            <a:off x="19269233" y="10925202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2" name="Character"/>
          <p:cNvSpPr txBox="1"/>
          <p:nvPr/>
        </p:nvSpPr>
        <p:spPr>
          <a:xfrm>
            <a:off x="19061517" y="6695588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3" name="Factor"/>
          <p:cNvSpPr txBox="1"/>
          <p:nvPr/>
        </p:nvSpPr>
        <p:spPr>
          <a:xfrm>
            <a:off x="19333646" y="8859994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389500" y="399465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389500" y="611963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Скругленный прямоугольник 88"/>
          <p:cNvSpPr/>
          <p:nvPr/>
        </p:nvSpPr>
        <p:spPr>
          <a:xfrm rot="5400000" flipH="1">
            <a:off x="19389500" y="824460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7" name="Скругленный прямоугольник 88"/>
          <p:cNvSpPr/>
          <p:nvPr/>
        </p:nvSpPr>
        <p:spPr>
          <a:xfrm rot="5400000" flipH="1">
            <a:off x="19389500" y="103695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8" name="Овал 83"/>
          <p:cNvSpPr/>
          <p:nvPr/>
        </p:nvSpPr>
        <p:spPr>
          <a:xfrm rot="5400000" flipH="1">
            <a:off x="17874707" y="5641611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9" name="-1.5, 2.7, 3.2"/>
          <p:cNvSpPr txBox="1"/>
          <p:nvPr/>
        </p:nvSpPr>
        <p:spPr>
          <a:xfrm>
            <a:off x="18777487" y="3329720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40" name="-2, -1, 0, 3, 5"/>
          <p:cNvSpPr txBox="1"/>
          <p:nvPr/>
        </p:nvSpPr>
        <p:spPr>
          <a:xfrm>
            <a:off x="18771342" y="5454695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41" name="“A”, “Bat”, “Tom”"/>
          <p:cNvSpPr txBox="1"/>
          <p:nvPr/>
        </p:nvSpPr>
        <p:spPr>
          <a:xfrm>
            <a:off x="18589445" y="7579671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2" name="G1, G1, G2, G3"/>
          <p:cNvSpPr txBox="1"/>
          <p:nvPr/>
        </p:nvSpPr>
        <p:spPr>
          <a:xfrm>
            <a:off x="18589445" y="9704646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3" name="TRUE, FALSE"/>
          <p:cNvSpPr txBox="1"/>
          <p:nvPr/>
        </p:nvSpPr>
        <p:spPr>
          <a:xfrm>
            <a:off x="18725877" y="11829622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4" name="DATA STRUCTURES"/>
          <p:cNvSpPr txBox="1"/>
          <p:nvPr/>
        </p:nvSpPr>
        <p:spPr>
          <a:xfrm>
            <a:off x="11176999" y="997229"/>
            <a:ext cx="3537946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</a:t>
            </a:r>
          </a:p>
        </p:txBody>
      </p:sp>
      <p:sp>
        <p:nvSpPr>
          <p:cNvPr id="745" name="DATA TYPES"/>
          <p:cNvSpPr txBox="1"/>
          <p:nvPr/>
        </p:nvSpPr>
        <p:spPr>
          <a:xfrm>
            <a:off x="18789972" y="997229"/>
            <a:ext cx="230346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</a:t>
            </a:r>
          </a:p>
        </p:txBody>
      </p:sp>
      <p:sp>
        <p:nvSpPr>
          <p:cNvPr id="746" name="Скругленный прямоугольник 85"/>
          <p:cNvSpPr/>
          <p:nvPr/>
        </p:nvSpPr>
        <p:spPr>
          <a:xfrm rot="5400000" flipH="1">
            <a:off x="12150355" y="8156308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5" name="Group"/>
          <p:cNvGrpSpPr/>
          <p:nvPr/>
        </p:nvGrpSpPr>
        <p:grpSpPr>
          <a:xfrm>
            <a:off x="11995091" y="9275368"/>
            <a:ext cx="1954880" cy="1213333"/>
            <a:chOff x="0" y="0"/>
            <a:chExt cx="1954878" cy="1213331"/>
          </a:xfrm>
        </p:grpSpPr>
        <p:grpSp>
          <p:nvGrpSpPr>
            <p:cNvPr id="762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8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3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6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7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4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9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2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3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6" name="Array"/>
          <p:cNvSpPr txBox="1"/>
          <p:nvPr/>
        </p:nvSpPr>
        <p:spPr>
          <a:xfrm>
            <a:off x="12448509" y="8555765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7" name="Овал 83"/>
          <p:cNvSpPr/>
          <p:nvPr/>
        </p:nvSpPr>
        <p:spPr>
          <a:xfrm rot="5400000" flipH="1">
            <a:off x="10873497" y="5304651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8" name="Rectangle"/>
          <p:cNvSpPr/>
          <p:nvPr/>
        </p:nvSpPr>
        <p:spPr>
          <a:xfrm>
            <a:off x="-14021" y="-57430"/>
            <a:ext cx="7626724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2" name="Group"/>
          <p:cNvGrpSpPr/>
          <p:nvPr/>
        </p:nvGrpSpPr>
        <p:grpSpPr>
          <a:xfrm>
            <a:off x="1317270" y="5541905"/>
            <a:ext cx="5162056" cy="1891511"/>
            <a:chOff x="0" y="0"/>
            <a:chExt cx="5162055" cy="1891510"/>
          </a:xfrm>
        </p:grpSpPr>
        <p:sp>
          <p:nvSpPr>
            <p:cNvPr id="799" name="R DATA TYPES &amp; STRUCTURES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DATA TYPES &amp; STRUCTURES</a:t>
              </a:r>
            </a:p>
          </p:txBody>
        </p:sp>
        <p:sp>
          <p:nvSpPr>
            <p:cNvPr id="800" name="FROM EXCEL TO R"/>
            <p:cNvSpPr txBox="1"/>
            <p:nvPr/>
          </p:nvSpPr>
          <p:spPr>
            <a:xfrm>
              <a:off x="1157757" y="0"/>
              <a:ext cx="3521681" cy="363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801" name="Line"/>
            <p:cNvSpPr/>
            <p:nvPr/>
          </p:nvSpPr>
          <p:spPr>
            <a:xfrm>
              <a:off x="365475" y="1695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8" name="Group"/>
          <p:cNvGrpSpPr/>
          <p:nvPr/>
        </p:nvGrpSpPr>
        <p:grpSpPr>
          <a:xfrm>
            <a:off x="2702535" y="7886419"/>
            <a:ext cx="2340726" cy="1366198"/>
            <a:chOff x="0" y="0"/>
            <a:chExt cx="2340724" cy="1366196"/>
          </a:xfrm>
        </p:grpSpPr>
        <p:sp>
          <p:nvSpPr>
            <p:cNvPr id="803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6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7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19" name="VARIABLES"/>
          <p:cNvSpPr txBox="1"/>
          <p:nvPr/>
        </p:nvSpPr>
        <p:spPr>
          <a:xfrm rot="16200000">
            <a:off x="1544637" y="8358698"/>
            <a:ext cx="166804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VARIABLES</a:t>
            </a:r>
          </a:p>
        </p:txBody>
      </p:sp>
      <p:sp>
        <p:nvSpPr>
          <p:cNvPr id="820" name="OBSERVATIONS"/>
          <p:cNvSpPr txBox="1"/>
          <p:nvPr/>
        </p:nvSpPr>
        <p:spPr>
          <a:xfrm>
            <a:off x="2746565" y="9400820"/>
            <a:ext cx="230346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OBSERVATIONS</a:t>
            </a:r>
          </a:p>
        </p:txBody>
      </p:sp>
      <p:sp>
        <p:nvSpPr>
          <p:cNvPr id="821" name="13"/>
          <p:cNvSpPr txBox="1"/>
          <p:nvPr/>
        </p:nvSpPr>
        <p:spPr>
          <a:xfrm>
            <a:off x="374649" y="13061950"/>
            <a:ext cx="665164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22" name="Age…"/>
          <p:cNvSpPr txBox="1"/>
          <p:nvPr/>
        </p:nvSpPr>
        <p:spPr>
          <a:xfrm>
            <a:off x="9578145" y="4774615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3" name="Age"/>
          <p:cNvSpPr txBox="1"/>
          <p:nvPr/>
        </p:nvSpPr>
        <p:spPr>
          <a:xfrm>
            <a:off x="9578145" y="3186351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" grpId="1" animBg="1" advAuto="0"/>
      <p:bldP spid="823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roup"/>
          <p:cNvGrpSpPr/>
          <p:nvPr/>
        </p:nvGrpSpPr>
        <p:grpSpPr>
          <a:xfrm>
            <a:off x="1400826" y="1527354"/>
            <a:ext cx="10448748" cy="3828692"/>
            <a:chOff x="0" y="0"/>
            <a:chExt cx="10448746" cy="3828690"/>
          </a:xfrm>
        </p:grpSpPr>
        <p:sp>
          <p:nvSpPr>
            <p:cNvPr id="82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 </a:t>
              </a:r>
            </a:p>
          </p:txBody>
        </p:sp>
        <p:sp>
          <p:nvSpPr>
            <p:cNvPr id="828" name="https://rstudio.com/resources/cheatsheets/"/>
            <p:cNvSpPr txBox="1"/>
            <p:nvPr/>
          </p:nvSpPr>
          <p:spPr>
            <a:xfrm>
              <a:off x="2343469" y="0"/>
              <a:ext cx="7885031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https://rstudio.com/resources/cheatsheets/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829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31" name="Rectangle"/>
          <p:cNvSpPr/>
          <p:nvPr/>
        </p:nvSpPr>
        <p:spPr>
          <a:xfrm>
            <a:off x="18621906" y="-57430"/>
            <a:ext cx="5763416" cy="13830860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2" name="Rectangle"/>
          <p:cNvSpPr/>
          <p:nvPr/>
        </p:nvSpPr>
        <p:spPr>
          <a:xfrm>
            <a:off x="1596896" y="4061230"/>
            <a:ext cx="15404715" cy="4660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3" name="Rounded Rectangle"/>
          <p:cNvSpPr/>
          <p:nvPr/>
        </p:nvSpPr>
        <p:spPr>
          <a:xfrm>
            <a:off x="1569773" y="4605866"/>
            <a:ext cx="15404715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4" name="VARIABLE ASSIGNMENT"/>
          <p:cNvSpPr txBox="1"/>
          <p:nvPr/>
        </p:nvSpPr>
        <p:spPr>
          <a:xfrm>
            <a:off x="7507956" y="4720916"/>
            <a:ext cx="44166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 ASSIGNMENT</a:t>
            </a:r>
          </a:p>
        </p:txBody>
      </p:sp>
      <p:sp>
        <p:nvSpPr>
          <p:cNvPr id="835" name="Rounded Rectangle"/>
          <p:cNvSpPr/>
          <p:nvPr/>
        </p:nvSpPr>
        <p:spPr>
          <a:xfrm>
            <a:off x="1571359" y="7647651"/>
            <a:ext cx="1141964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6" name="READING AND WRITING DATA"/>
          <p:cNvSpPr txBox="1"/>
          <p:nvPr/>
        </p:nvSpPr>
        <p:spPr>
          <a:xfrm>
            <a:off x="4868319" y="7774380"/>
            <a:ext cx="53734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READING AND WRITING DATA </a:t>
            </a:r>
          </a:p>
        </p:txBody>
      </p:sp>
      <p:pic>
        <p:nvPicPr>
          <p:cNvPr id="837" name="base-r.pdf" descr="base-r.pdf"/>
          <p:cNvPicPr>
            <a:picLocks noChangeAspect="1"/>
          </p:cNvPicPr>
          <p:nvPr/>
        </p:nvPicPr>
        <p:blipFill>
          <a:blip r:embed="rId3"/>
          <a:srcRect l="50604" t="62122" r="2614" b="15125"/>
          <a:stretch>
            <a:fillRect/>
          </a:stretch>
        </p:blipFill>
        <p:spPr>
          <a:xfrm>
            <a:off x="1575311" y="8726928"/>
            <a:ext cx="11411745" cy="428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962" y="0"/>
                </a:moveTo>
                <a:cubicBezTo>
                  <a:pt x="680" y="0"/>
                  <a:pt x="510" y="0"/>
                  <a:pt x="397" y="126"/>
                </a:cubicBezTo>
                <a:cubicBezTo>
                  <a:pt x="235" y="284"/>
                  <a:pt x="107" y="624"/>
                  <a:pt x="47" y="1057"/>
                </a:cubicBezTo>
                <a:cubicBezTo>
                  <a:pt x="0" y="1358"/>
                  <a:pt x="0" y="1809"/>
                  <a:pt x="0" y="2561"/>
                </a:cubicBezTo>
                <a:lnTo>
                  <a:pt x="0" y="19039"/>
                </a:lnTo>
                <a:cubicBezTo>
                  <a:pt x="0" y="19791"/>
                  <a:pt x="0" y="20242"/>
                  <a:pt x="47" y="20543"/>
                </a:cubicBezTo>
                <a:cubicBezTo>
                  <a:pt x="107" y="20976"/>
                  <a:pt x="235" y="21316"/>
                  <a:pt x="397" y="21474"/>
                </a:cubicBezTo>
                <a:cubicBezTo>
                  <a:pt x="510" y="21600"/>
                  <a:pt x="680" y="21600"/>
                  <a:pt x="962" y="21600"/>
                </a:cubicBezTo>
                <a:lnTo>
                  <a:pt x="20637" y="21600"/>
                </a:lnTo>
                <a:cubicBezTo>
                  <a:pt x="20920" y="21600"/>
                  <a:pt x="21089" y="21600"/>
                  <a:pt x="21202" y="21474"/>
                </a:cubicBezTo>
                <a:cubicBezTo>
                  <a:pt x="21365" y="21316"/>
                  <a:pt x="21494" y="20976"/>
                  <a:pt x="21553" y="20543"/>
                </a:cubicBezTo>
                <a:cubicBezTo>
                  <a:pt x="21600" y="20242"/>
                  <a:pt x="21599" y="19791"/>
                  <a:pt x="21599" y="19039"/>
                </a:cubicBezTo>
                <a:lnTo>
                  <a:pt x="21599" y="2561"/>
                </a:lnTo>
                <a:cubicBezTo>
                  <a:pt x="21599" y="1809"/>
                  <a:pt x="21600" y="1358"/>
                  <a:pt x="21553" y="1057"/>
                </a:cubicBezTo>
                <a:cubicBezTo>
                  <a:pt x="21494" y="624"/>
                  <a:pt x="21365" y="284"/>
                  <a:pt x="21202" y="126"/>
                </a:cubicBezTo>
                <a:cubicBezTo>
                  <a:pt x="21089" y="0"/>
                  <a:pt x="20920" y="0"/>
                  <a:pt x="20637" y="0"/>
                </a:cubicBezTo>
                <a:lnTo>
                  <a:pt x="962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43" name="Group"/>
          <p:cNvGrpSpPr/>
          <p:nvPr/>
        </p:nvGrpSpPr>
        <p:grpSpPr>
          <a:xfrm>
            <a:off x="1896283" y="5722380"/>
            <a:ext cx="7513407" cy="1609337"/>
            <a:chOff x="0" y="0"/>
            <a:chExt cx="7513406" cy="1609335"/>
          </a:xfrm>
        </p:grpSpPr>
        <p:pic>
          <p:nvPicPr>
            <p:cNvPr id="838" name="base-r.pdf" descr="base-r.pdf"/>
            <p:cNvPicPr>
              <a:picLocks noChangeAspect="1"/>
            </p:cNvPicPr>
            <p:nvPr/>
          </p:nvPicPr>
          <p:blipFill>
            <a:blip r:embed="rId4"/>
            <a:srcRect l="3671" t="63332" r="69531" b="29208"/>
            <a:stretch>
              <a:fillRect/>
            </a:stretch>
          </p:blipFill>
          <p:spPr>
            <a:xfrm>
              <a:off x="64752" y="7373"/>
              <a:ext cx="7402911" cy="159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7" y="0"/>
                  </a:moveTo>
                  <a:cubicBezTo>
                    <a:pt x="867" y="0"/>
                    <a:pt x="651" y="0"/>
                    <a:pt x="507" y="280"/>
                  </a:cubicBezTo>
                  <a:cubicBezTo>
                    <a:pt x="299" y="631"/>
                    <a:pt x="136" y="1392"/>
                    <a:pt x="60" y="2358"/>
                  </a:cubicBezTo>
                  <a:cubicBezTo>
                    <a:pt x="0" y="3028"/>
                    <a:pt x="0" y="4032"/>
                    <a:pt x="0" y="5707"/>
                  </a:cubicBezTo>
                  <a:lnTo>
                    <a:pt x="0" y="15893"/>
                  </a:lnTo>
                  <a:cubicBezTo>
                    <a:pt x="0" y="17568"/>
                    <a:pt x="0" y="18572"/>
                    <a:pt x="60" y="19242"/>
                  </a:cubicBezTo>
                  <a:cubicBezTo>
                    <a:pt x="136" y="20208"/>
                    <a:pt x="299" y="20969"/>
                    <a:pt x="507" y="21320"/>
                  </a:cubicBezTo>
                  <a:cubicBezTo>
                    <a:pt x="651" y="21600"/>
                    <a:pt x="867" y="21600"/>
                    <a:pt x="1227" y="21600"/>
                  </a:cubicBezTo>
                  <a:lnTo>
                    <a:pt x="20373" y="21600"/>
                  </a:lnTo>
                  <a:cubicBezTo>
                    <a:pt x="20733" y="21600"/>
                    <a:pt x="20949" y="21600"/>
                    <a:pt x="21093" y="21320"/>
                  </a:cubicBezTo>
                  <a:cubicBezTo>
                    <a:pt x="21301" y="20968"/>
                    <a:pt x="21464" y="20208"/>
                    <a:pt x="21540" y="19242"/>
                  </a:cubicBezTo>
                  <a:cubicBezTo>
                    <a:pt x="21600" y="18572"/>
                    <a:pt x="21600" y="17568"/>
                    <a:pt x="21600" y="15893"/>
                  </a:cubicBezTo>
                  <a:lnTo>
                    <a:pt x="21600" y="5707"/>
                  </a:lnTo>
                  <a:cubicBezTo>
                    <a:pt x="21600" y="4032"/>
                    <a:pt x="21600" y="3028"/>
                    <a:pt x="21540" y="2358"/>
                  </a:cubicBezTo>
                  <a:cubicBezTo>
                    <a:pt x="21464" y="1392"/>
                    <a:pt x="21301" y="631"/>
                    <a:pt x="21093" y="280"/>
                  </a:cubicBezTo>
                  <a:cubicBezTo>
                    <a:pt x="20949" y="0"/>
                    <a:pt x="20733" y="0"/>
                    <a:pt x="20373" y="0"/>
                  </a:cubicBezTo>
                  <a:lnTo>
                    <a:pt x="1227" y="0"/>
                  </a:lnTo>
                  <a:close/>
                </a:path>
              </a:pathLst>
            </a:custGeom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</p:pic>
        <p:sp>
          <p:nvSpPr>
            <p:cNvPr id="839" name="Rectangle"/>
            <p:cNvSpPr/>
            <p:nvPr/>
          </p:nvSpPr>
          <p:spPr>
            <a:xfrm>
              <a:off x="58554" y="0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0" name="Rectangle"/>
            <p:cNvSpPr/>
            <p:nvPr/>
          </p:nvSpPr>
          <p:spPr>
            <a:xfrm>
              <a:off x="58554" y="1462545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1" name="Rectangle"/>
            <p:cNvSpPr/>
            <p:nvPr/>
          </p:nvSpPr>
          <p:spPr>
            <a:xfrm>
              <a:off x="0" y="145466"/>
              <a:ext cx="224918" cy="13676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2" name="Rectangle"/>
            <p:cNvSpPr/>
            <p:nvPr/>
          </p:nvSpPr>
          <p:spPr>
            <a:xfrm>
              <a:off x="7285188" y="86460"/>
              <a:ext cx="224918" cy="14638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4" name="1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5" name="&gt; x &lt;- c(1.5, 2.6, 1.7, 3.2, 3.0, 2.9, …)"/>
          <p:cNvSpPr txBox="1"/>
          <p:nvPr/>
        </p:nvSpPr>
        <p:spPr>
          <a:xfrm>
            <a:off x="8976651" y="5892799"/>
            <a:ext cx="73011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 &lt;- c(1.5, 2.6, 1.7, 3.2, 3.0, 2.9, …)</a:t>
            </a:r>
          </a:p>
        </p:txBody>
      </p:sp>
      <p:sp>
        <p:nvSpPr>
          <p:cNvPr id="846" name="Rounded Rectangle"/>
          <p:cNvSpPr/>
          <p:nvPr/>
        </p:nvSpPr>
        <p:spPr>
          <a:xfrm>
            <a:off x="1638943" y="5798810"/>
            <a:ext cx="5527180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7" name="&gt; x"/>
          <p:cNvSpPr txBox="1"/>
          <p:nvPr/>
        </p:nvSpPr>
        <p:spPr>
          <a:xfrm>
            <a:off x="8971726" y="6301046"/>
            <a:ext cx="6401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</a:t>
            </a:r>
          </a:p>
        </p:txBody>
      </p:sp>
      <p:sp>
        <p:nvSpPr>
          <p:cNvPr id="848" name="&gt; [1] 1.5  2.6  1.7  3.2  3.0  2.9 …"/>
          <p:cNvSpPr txBox="1"/>
          <p:nvPr/>
        </p:nvSpPr>
        <p:spPr>
          <a:xfrm>
            <a:off x="8971726" y="6709833"/>
            <a:ext cx="64428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[1] 1.5  2.6  1.7  3.2  3.0  2.9 …</a:t>
            </a:r>
          </a:p>
        </p:txBody>
      </p:sp>
      <p:sp>
        <p:nvSpPr>
          <p:cNvPr id="849" name="Rounded Rectangle"/>
          <p:cNvSpPr/>
          <p:nvPr/>
        </p:nvSpPr>
        <p:spPr>
          <a:xfrm>
            <a:off x="8560443" y="5799045"/>
            <a:ext cx="8381393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0" name="Rounded Rectangle"/>
          <p:cNvSpPr/>
          <p:nvPr/>
        </p:nvSpPr>
        <p:spPr>
          <a:xfrm>
            <a:off x="13375712" y="7609416"/>
            <a:ext cx="3635402" cy="812261"/>
          </a:xfrm>
          <a:prstGeom prst="roundRect">
            <a:avLst>
              <a:gd name="adj" fmla="val 23453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51" name="DON’T USE"/>
          <p:cNvSpPr txBox="1"/>
          <p:nvPr/>
        </p:nvSpPr>
        <p:spPr>
          <a:xfrm>
            <a:off x="14134679" y="7748980"/>
            <a:ext cx="22344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DON’T USE</a:t>
            </a:r>
          </a:p>
        </p:txBody>
      </p:sp>
      <p:sp>
        <p:nvSpPr>
          <p:cNvPr id="852" name="DO"/>
          <p:cNvSpPr txBox="1"/>
          <p:nvPr/>
        </p:nvSpPr>
        <p:spPr>
          <a:xfrm>
            <a:off x="14950031" y="10612966"/>
            <a:ext cx="7815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</a:t>
            </a:r>
          </a:p>
        </p:txBody>
      </p:sp>
      <p:sp>
        <p:nvSpPr>
          <p:cNvPr id="853" name="Rounded Rectangle"/>
          <p:cNvSpPr/>
          <p:nvPr/>
        </p:nvSpPr>
        <p:spPr>
          <a:xfrm>
            <a:off x="13418687" y="8741498"/>
            <a:ext cx="3549452" cy="4288633"/>
          </a:xfrm>
          <a:prstGeom prst="roundRect">
            <a:avLst>
              <a:gd name="adj" fmla="val 5367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4" name="Spaces in names…"/>
          <p:cNvSpPr txBox="1"/>
          <p:nvPr/>
        </p:nvSpPr>
        <p:spPr>
          <a:xfrm>
            <a:off x="12516571" y="9380796"/>
            <a:ext cx="4556033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Spaces in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Special characters 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% ? / | \ &amp; $ @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Unspecific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Short/long names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base-r.pdf" descr="base-r.pdf"/>
          <p:cNvPicPr>
            <a:picLocks noChangeAspect="1"/>
          </p:cNvPicPr>
          <p:nvPr/>
        </p:nvPicPr>
        <p:blipFill>
          <a:blip r:embed="rId2"/>
          <a:srcRect l="1944" t="34675" r="66484" b="41583"/>
          <a:stretch>
            <a:fillRect/>
          </a:stretch>
        </p:blipFill>
        <p:spPr>
          <a:xfrm>
            <a:off x="12346352" y="5541378"/>
            <a:ext cx="7984729" cy="4639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6" y="0"/>
                </a:moveTo>
                <a:cubicBezTo>
                  <a:pt x="1007" y="0"/>
                  <a:pt x="757" y="0"/>
                  <a:pt x="590" y="120"/>
                </a:cubicBezTo>
                <a:cubicBezTo>
                  <a:pt x="348" y="271"/>
                  <a:pt x="158" y="599"/>
                  <a:pt x="70" y="1014"/>
                </a:cubicBezTo>
                <a:cubicBezTo>
                  <a:pt x="0" y="1303"/>
                  <a:pt x="0" y="1734"/>
                  <a:pt x="0" y="2454"/>
                </a:cubicBezTo>
                <a:lnTo>
                  <a:pt x="0" y="19144"/>
                </a:lnTo>
                <a:cubicBezTo>
                  <a:pt x="0" y="19865"/>
                  <a:pt x="0" y="20297"/>
                  <a:pt x="70" y="20586"/>
                </a:cubicBezTo>
                <a:cubicBezTo>
                  <a:pt x="158" y="21001"/>
                  <a:pt x="348" y="21329"/>
                  <a:pt x="590" y="21480"/>
                </a:cubicBezTo>
                <a:cubicBezTo>
                  <a:pt x="757" y="21600"/>
                  <a:pt x="1007" y="21600"/>
                  <a:pt x="1426" y="21600"/>
                </a:cubicBezTo>
                <a:lnTo>
                  <a:pt x="20174" y="21600"/>
                </a:lnTo>
                <a:cubicBezTo>
                  <a:pt x="20593" y="21600"/>
                  <a:pt x="20843" y="21600"/>
                  <a:pt x="21010" y="21480"/>
                </a:cubicBezTo>
                <a:cubicBezTo>
                  <a:pt x="21252" y="21329"/>
                  <a:pt x="21442" y="21001"/>
                  <a:pt x="21530" y="20586"/>
                </a:cubicBezTo>
                <a:cubicBezTo>
                  <a:pt x="21600" y="20297"/>
                  <a:pt x="21600" y="19865"/>
                  <a:pt x="21600" y="19144"/>
                </a:cubicBezTo>
                <a:lnTo>
                  <a:pt x="21600" y="2454"/>
                </a:lnTo>
                <a:cubicBezTo>
                  <a:pt x="21600" y="1734"/>
                  <a:pt x="21600" y="1303"/>
                  <a:pt x="21530" y="1014"/>
                </a:cubicBezTo>
                <a:cubicBezTo>
                  <a:pt x="21442" y="599"/>
                  <a:pt x="21252" y="271"/>
                  <a:pt x="21010" y="120"/>
                </a:cubicBezTo>
                <a:cubicBezTo>
                  <a:pt x="20843" y="0"/>
                  <a:pt x="20593" y="0"/>
                  <a:pt x="20174" y="0"/>
                </a:cubicBezTo>
                <a:lnTo>
                  <a:pt x="1426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60" name="Group"/>
          <p:cNvGrpSpPr/>
          <p:nvPr/>
        </p:nvGrpSpPr>
        <p:grpSpPr>
          <a:xfrm>
            <a:off x="1397000" y="1524000"/>
            <a:ext cx="10448747" cy="3828691"/>
            <a:chOff x="0" y="0"/>
            <a:chExt cx="10448746" cy="3828690"/>
          </a:xfrm>
        </p:grpSpPr>
        <p:sp>
          <p:nvSpPr>
            <p:cNvPr id="85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</a:t>
              </a:r>
            </a:p>
          </p:txBody>
        </p:sp>
        <p:sp>
          <p:nvSpPr>
            <p:cNvPr id="858" name="https://rstudio.com/resources/cheatsheets/"/>
            <p:cNvSpPr txBox="1"/>
            <p:nvPr/>
          </p:nvSpPr>
          <p:spPr>
            <a:xfrm>
              <a:off x="2343469" y="0"/>
              <a:ext cx="7889198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https://rstudio.com/resources/cheatsheets/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859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DA8522">
                  <a:alpha val="6091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61" name="Rectangle"/>
          <p:cNvSpPr/>
          <p:nvPr/>
        </p:nvSpPr>
        <p:spPr>
          <a:xfrm>
            <a:off x="1512229" y="4064000"/>
            <a:ext cx="21614221" cy="481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62" name="base-r.pdf" descr="base-r.pdf"/>
          <p:cNvPicPr>
            <a:picLocks noChangeAspect="1"/>
          </p:cNvPicPr>
          <p:nvPr/>
        </p:nvPicPr>
        <p:blipFill>
          <a:blip r:embed="rId4"/>
          <a:srcRect l="57299" t="87707" r="2100" b="4853"/>
          <a:stretch>
            <a:fillRect/>
          </a:stretch>
        </p:blipFill>
        <p:spPr>
          <a:xfrm>
            <a:off x="12348312" y="11616783"/>
            <a:ext cx="10256045" cy="1452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7" y="0"/>
                </a:moveTo>
                <a:cubicBezTo>
                  <a:pt x="627" y="0"/>
                  <a:pt x="470" y="0"/>
                  <a:pt x="366" y="307"/>
                </a:cubicBezTo>
                <a:cubicBezTo>
                  <a:pt x="216" y="693"/>
                  <a:pt x="98" y="1526"/>
                  <a:pt x="43" y="2586"/>
                </a:cubicBezTo>
                <a:cubicBezTo>
                  <a:pt x="0" y="3321"/>
                  <a:pt x="0" y="4425"/>
                  <a:pt x="0" y="6263"/>
                </a:cubicBezTo>
                <a:lnTo>
                  <a:pt x="0" y="15337"/>
                </a:lnTo>
                <a:cubicBezTo>
                  <a:pt x="0" y="17175"/>
                  <a:pt x="0" y="18273"/>
                  <a:pt x="43" y="19008"/>
                </a:cubicBezTo>
                <a:cubicBezTo>
                  <a:pt x="98" y="20068"/>
                  <a:pt x="216" y="20907"/>
                  <a:pt x="366" y="21293"/>
                </a:cubicBezTo>
                <a:cubicBezTo>
                  <a:pt x="470" y="21600"/>
                  <a:pt x="627" y="21600"/>
                  <a:pt x="887" y="21600"/>
                </a:cubicBezTo>
                <a:lnTo>
                  <a:pt x="20713" y="21600"/>
                </a:lnTo>
                <a:cubicBezTo>
                  <a:pt x="20973" y="21600"/>
                  <a:pt x="21130" y="21600"/>
                  <a:pt x="21234" y="21293"/>
                </a:cubicBezTo>
                <a:cubicBezTo>
                  <a:pt x="21384" y="20907"/>
                  <a:pt x="21502" y="20068"/>
                  <a:pt x="21557" y="19008"/>
                </a:cubicBezTo>
                <a:cubicBezTo>
                  <a:pt x="21600" y="18273"/>
                  <a:pt x="21600" y="17175"/>
                  <a:pt x="21600" y="15337"/>
                </a:cubicBezTo>
                <a:lnTo>
                  <a:pt x="21600" y="6263"/>
                </a:lnTo>
                <a:cubicBezTo>
                  <a:pt x="21600" y="4425"/>
                  <a:pt x="21600" y="3321"/>
                  <a:pt x="21557" y="2586"/>
                </a:cubicBezTo>
                <a:cubicBezTo>
                  <a:pt x="21502" y="1526"/>
                  <a:pt x="21384" y="693"/>
                  <a:pt x="21234" y="307"/>
                </a:cubicBezTo>
                <a:cubicBezTo>
                  <a:pt x="21130" y="0"/>
                  <a:pt x="20973" y="0"/>
                  <a:pt x="20713" y="0"/>
                </a:cubicBezTo>
                <a:lnTo>
                  <a:pt x="887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3" name="Rounded Rectangle"/>
          <p:cNvSpPr/>
          <p:nvPr/>
        </p:nvSpPr>
        <p:spPr>
          <a:xfrm>
            <a:off x="12344421" y="10617673"/>
            <a:ext cx="10213027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4" name="CONDITIONS"/>
          <p:cNvSpPr txBox="1"/>
          <p:nvPr/>
        </p:nvSpPr>
        <p:spPr>
          <a:xfrm>
            <a:off x="16338734" y="10744403"/>
            <a:ext cx="232600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CONDITIONS</a:t>
            </a:r>
          </a:p>
        </p:txBody>
      </p:sp>
      <p:pic>
        <p:nvPicPr>
          <p:cNvPr id="865" name="base-r.pdf" descr="base-r.pdf"/>
          <p:cNvPicPr>
            <a:picLocks noChangeAspect="1"/>
          </p:cNvPicPr>
          <p:nvPr/>
        </p:nvPicPr>
        <p:blipFill>
          <a:blip r:embed="rId4"/>
          <a:srcRect l="26836" t="48726" r="50519" b="12288"/>
          <a:stretch>
            <a:fillRect/>
          </a:stretch>
        </p:blipFill>
        <p:spPr>
          <a:xfrm>
            <a:off x="3293048" y="5596083"/>
            <a:ext cx="5502673" cy="7320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extrusionOk="0">
                <a:moveTo>
                  <a:pt x="1095" y="0"/>
                </a:moveTo>
                <a:cubicBezTo>
                  <a:pt x="774" y="0"/>
                  <a:pt x="580" y="-1"/>
                  <a:pt x="451" y="39"/>
                </a:cubicBezTo>
                <a:cubicBezTo>
                  <a:pt x="266" y="90"/>
                  <a:pt x="120" y="200"/>
                  <a:pt x="53" y="339"/>
                </a:cubicBezTo>
                <a:cubicBezTo>
                  <a:pt x="-1" y="436"/>
                  <a:pt x="0" y="581"/>
                  <a:pt x="0" y="823"/>
                </a:cubicBezTo>
                <a:lnTo>
                  <a:pt x="0" y="20775"/>
                </a:lnTo>
                <a:cubicBezTo>
                  <a:pt x="0" y="21017"/>
                  <a:pt x="-1" y="21162"/>
                  <a:pt x="53" y="21259"/>
                </a:cubicBezTo>
                <a:cubicBezTo>
                  <a:pt x="120" y="21398"/>
                  <a:pt x="266" y="21508"/>
                  <a:pt x="451" y="21559"/>
                </a:cubicBezTo>
                <a:cubicBezTo>
                  <a:pt x="580" y="21599"/>
                  <a:pt x="774" y="21598"/>
                  <a:pt x="1095" y="21598"/>
                </a:cubicBezTo>
                <a:lnTo>
                  <a:pt x="20504" y="21598"/>
                </a:lnTo>
                <a:cubicBezTo>
                  <a:pt x="20825" y="21599"/>
                  <a:pt x="21019" y="21599"/>
                  <a:pt x="21147" y="21559"/>
                </a:cubicBezTo>
                <a:cubicBezTo>
                  <a:pt x="21332" y="21508"/>
                  <a:pt x="21477" y="21398"/>
                  <a:pt x="21544" y="21259"/>
                </a:cubicBezTo>
                <a:cubicBezTo>
                  <a:pt x="21598" y="21162"/>
                  <a:pt x="21599" y="21017"/>
                  <a:pt x="21599" y="20775"/>
                </a:cubicBezTo>
                <a:lnTo>
                  <a:pt x="21599" y="823"/>
                </a:lnTo>
                <a:cubicBezTo>
                  <a:pt x="21599" y="581"/>
                  <a:pt x="21598" y="436"/>
                  <a:pt x="21544" y="339"/>
                </a:cubicBezTo>
                <a:cubicBezTo>
                  <a:pt x="21477" y="200"/>
                  <a:pt x="21332" y="90"/>
                  <a:pt x="21147" y="39"/>
                </a:cubicBezTo>
                <a:cubicBezTo>
                  <a:pt x="21019" y="-1"/>
                  <a:pt x="20825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6" name="Rounded Rectangle"/>
          <p:cNvSpPr/>
          <p:nvPr/>
        </p:nvSpPr>
        <p:spPr>
          <a:xfrm>
            <a:off x="3286721" y="4540431"/>
            <a:ext cx="5515328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93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SELECTING ELEMENTS"/>
          <p:cNvSpPr txBox="1"/>
          <p:nvPr/>
        </p:nvSpPr>
        <p:spPr>
          <a:xfrm>
            <a:off x="3978361" y="4667160"/>
            <a:ext cx="42254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SELECTING ELEMENTS</a:t>
            </a:r>
          </a:p>
        </p:txBody>
      </p:sp>
      <p:sp>
        <p:nvSpPr>
          <p:cNvPr id="868" name="Rounded Rectangle"/>
          <p:cNvSpPr/>
          <p:nvPr/>
        </p:nvSpPr>
        <p:spPr>
          <a:xfrm>
            <a:off x="12340001" y="4540431"/>
            <a:ext cx="799742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9" name="R-BASE FUNCTIONS"/>
          <p:cNvSpPr txBox="1"/>
          <p:nvPr/>
        </p:nvSpPr>
        <p:spPr>
          <a:xfrm>
            <a:off x="14451187" y="4667160"/>
            <a:ext cx="37750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R-BASE FUNCTIONS</a:t>
            </a:r>
          </a:p>
        </p:txBody>
      </p:sp>
      <p:sp>
        <p:nvSpPr>
          <p:cNvPr id="870" name="1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74" name="1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878" name="Group"/>
          <p:cNvGrpSpPr/>
          <p:nvPr/>
        </p:nvGrpSpPr>
        <p:grpSpPr>
          <a:xfrm>
            <a:off x="7597475" y="1016314"/>
            <a:ext cx="9176350" cy="2407791"/>
            <a:chOff x="97444" y="0"/>
            <a:chExt cx="9176349" cy="2407789"/>
          </a:xfrm>
        </p:grpSpPr>
        <p:sp>
          <p:nvSpPr>
            <p:cNvPr id="875" name="BASE R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 CHEAT SHEET </a:t>
              </a:r>
            </a:p>
          </p:txBody>
        </p:sp>
        <p:sp>
          <p:nvSpPr>
            <p:cNvPr id="876" name="https://www.rstudio.com/wp-content/uploads/2016/10/r-cheat-sheet-3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https://www.rstudio.com/wp-content/uploads/2016/10/r-cheat-sheet-3.pdf</a:t>
              </a:r>
            </a:p>
          </p:txBody>
        </p:sp>
        <p:sp>
          <p:nvSpPr>
            <p:cNvPr id="877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9" name="Группа 36"/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54"/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Группа 63"/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2" name="Группа 69"/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3" name="Line"/>
          <p:cNvSpPr/>
          <p:nvPr/>
        </p:nvSpPr>
        <p:spPr>
          <a:xfrm flipV="1">
            <a:off x="11967498" y="471691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/>
          <p:cNvSpPr/>
          <p:nvPr/>
        </p:nvSpPr>
        <p:spPr>
          <a:xfrm flipV="1">
            <a:off x="11415837" y="6901677"/>
            <a:ext cx="1" cy="1548914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Line"/>
          <p:cNvSpPr/>
          <p:nvPr/>
        </p:nvSpPr>
        <p:spPr>
          <a:xfrm flipV="1">
            <a:off x="10596688" y="9058613"/>
            <a:ext cx="1" cy="1548914"/>
          </a:xfrm>
          <a:prstGeom prst="line">
            <a:avLst/>
          </a:prstGeom>
          <a:ln w="50800">
            <a:solidFill>
              <a:srgbClr val="B39C8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6" name="Line"/>
          <p:cNvSpPr/>
          <p:nvPr/>
        </p:nvSpPr>
        <p:spPr>
          <a:xfrm flipV="1">
            <a:off x="12185649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7" name="Read in data:"/>
          <p:cNvSpPr txBox="1"/>
          <p:nvPr/>
        </p:nvSpPr>
        <p:spPr>
          <a:xfrm>
            <a:off x="12294307" y="4643480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 in data:</a:t>
            </a:r>
          </a:p>
        </p:txBody>
      </p:sp>
      <p:sp>
        <p:nvSpPr>
          <p:cNvPr id="888" name="plot(x)…"/>
          <p:cNvSpPr txBox="1"/>
          <p:nvPr/>
        </p:nvSpPr>
        <p:spPr>
          <a:xfrm>
            <a:off x="14720402" y="11411173"/>
            <a:ext cx="425544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plot(x,y)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hist(x)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9" name="Overview:"/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90" name="Basics:"/>
          <p:cNvSpPr txBox="1"/>
          <p:nvPr/>
        </p:nvSpPr>
        <p:spPr>
          <a:xfrm>
            <a:off x="1966822" y="4643480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Basics:</a:t>
            </a:r>
          </a:p>
        </p:txBody>
      </p:sp>
      <p:sp>
        <p:nvSpPr>
          <p:cNvPr id="891" name="Is/As type:"/>
          <p:cNvSpPr txBox="1"/>
          <p:nvPr/>
        </p:nvSpPr>
        <p:spPr>
          <a:xfrm>
            <a:off x="1913843" y="8986797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Is/As type:</a:t>
            </a:r>
          </a:p>
        </p:txBody>
      </p:sp>
      <p:sp>
        <p:nvSpPr>
          <p:cNvPr id="892" name="Plots:"/>
          <p:cNvSpPr txBox="1"/>
          <p:nvPr/>
        </p:nvSpPr>
        <p:spPr>
          <a:xfrm>
            <a:off x="13396512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Plots:</a:t>
            </a:r>
          </a:p>
        </p:txBody>
      </p:sp>
      <p:sp>
        <p:nvSpPr>
          <p:cNvPr id="893" name="c() # vector…"/>
          <p:cNvSpPr txBox="1"/>
          <p:nvPr/>
        </p:nvSpPr>
        <p:spPr>
          <a:xfrm>
            <a:off x="14033174" y="6833538"/>
            <a:ext cx="51151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vector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data.frame(x=x,y=y)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matrix(x, nrow = 3, ncol = 3))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list(x=x, y=y)</a:t>
            </a:r>
          </a:p>
        </p:txBody>
      </p:sp>
      <p:sp>
        <p:nvSpPr>
          <p:cNvPr id="894" name="is.numeric(x) (character, factor, integer, etc.)…"/>
          <p:cNvSpPr txBox="1"/>
          <p:nvPr/>
        </p:nvSpPr>
        <p:spPr>
          <a:xfrm>
            <a:off x="2205025" y="9641212"/>
            <a:ext cx="874307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is.numeric(x) (character, factor, integer, etc.)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as.numeric(x) (factor, matrix, data.frame, etc.)</a:t>
            </a:r>
          </a:p>
        </p:txBody>
      </p:sp>
      <p:sp>
        <p:nvSpPr>
          <p:cNvPr id="895" name="head(df, n=10), df[1:10,] tail(df, n=10)…"/>
          <p:cNvSpPr txBox="1"/>
          <p:nvPr/>
        </p:nvSpPr>
        <p:spPr>
          <a:xfrm>
            <a:off x="3879759" y="6871882"/>
            <a:ext cx="7271982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head(df, n=10), df[1:10,] tail(df, n=10)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data structure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unique(), table()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unique vals, count vals</a:t>
            </a:r>
          </a:p>
        </p:txBody>
      </p:sp>
      <p:sp>
        <p:nvSpPr>
          <p:cNvPr id="896" name="read.xlsx('name.xlsx'), read.delim('name.txt', sep ='\t') read.csv('name.csv', sep=';')"/>
          <p:cNvSpPr txBox="1"/>
          <p:nvPr/>
        </p:nvSpPr>
        <p:spPr>
          <a:xfrm>
            <a:off x="13492556" y="5089150"/>
            <a:ext cx="62725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read.xlsx('name.xlsx'), read.delim('name.txt', sep ='\t') read.csv('name.csv', sep=';')</a:t>
            </a:r>
          </a:p>
        </p:txBody>
      </p:sp>
      <p:sp>
        <p:nvSpPr>
          <p:cNvPr id="897" name="Rectangle"/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8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9" name="GETTING…"/>
          <p:cNvSpPr txBox="1"/>
          <p:nvPr/>
        </p:nvSpPr>
        <p:spPr>
          <a:xfrm>
            <a:off x="20642510" y="4983369"/>
            <a:ext cx="18729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900" name="Rectangle"/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1" name="DATA STRUCTURES &amp; OVERVIEW"/>
          <p:cNvSpPr txBox="1"/>
          <p:nvPr/>
        </p:nvSpPr>
        <p:spPr>
          <a:xfrm>
            <a:off x="19540345" y="7144202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 &amp; OVERVIEW </a:t>
            </a:r>
          </a:p>
        </p:txBody>
      </p:sp>
      <p:sp>
        <p:nvSpPr>
          <p:cNvPr id="902" name="getwd(), setwd() # location…"/>
          <p:cNvSpPr txBox="1"/>
          <p:nvPr/>
        </p:nvSpPr>
        <p:spPr>
          <a:xfrm>
            <a:off x="3516302" y="4682751"/>
            <a:ext cx="77449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getwd(), setwd()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install.packages('pname'), library(pname)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ls(), rm()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list, remove objects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load(), data(), save()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load, save as .Rdata</a:t>
            </a:r>
          </a:p>
        </p:txBody>
      </p:sp>
      <p:sp>
        <p:nvSpPr>
          <p:cNvPr id="903" name="Make Data:"/>
          <p:cNvSpPr txBox="1"/>
          <p:nvPr/>
        </p:nvSpPr>
        <p:spPr>
          <a:xfrm>
            <a:off x="11679935" y="6844557"/>
            <a:ext cx="300042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Make Data:</a:t>
            </a:r>
          </a:p>
        </p:txBody>
      </p:sp>
      <p:sp>
        <p:nvSpPr>
          <p:cNvPr id="904" name="Strings:"/>
          <p:cNvSpPr txBox="1"/>
          <p:nvPr/>
        </p:nvSpPr>
        <p:spPr>
          <a:xfrm>
            <a:off x="10987344" y="8986797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Strings:</a:t>
            </a:r>
          </a:p>
        </p:txBody>
      </p:sp>
      <p:sp>
        <p:nvSpPr>
          <p:cNvPr id="905" name="paste(x, y, sep = '')…"/>
          <p:cNvSpPr txBox="1"/>
          <p:nvPr/>
        </p:nvSpPr>
        <p:spPr>
          <a:xfrm>
            <a:off x="11449125" y="9388326"/>
            <a:ext cx="852406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paste(x, y, sep = '')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grep('pattern',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find str pattern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gsub('pattern', 'replace',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replace with</a:t>
            </a:r>
          </a:p>
        </p:txBody>
      </p:sp>
      <p:sp>
        <p:nvSpPr>
          <p:cNvPr id="906" name="Other:"/>
          <p:cNvSpPr txBox="1"/>
          <p:nvPr/>
        </p:nvSpPr>
        <p:spPr>
          <a:xfrm>
            <a:off x="1970098" y="11298774"/>
            <a:ext cx="223956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Other:</a:t>
            </a:r>
          </a:p>
        </p:txBody>
      </p:sp>
      <p:sp>
        <p:nvSpPr>
          <p:cNvPr id="907" name="seq(1, 10, by = 1.0) # sequence from-to…"/>
          <p:cNvSpPr txBox="1"/>
          <p:nvPr/>
        </p:nvSpPr>
        <p:spPr>
          <a:xfrm>
            <a:off x="3488164" y="11399639"/>
            <a:ext cx="75263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seq(1, 10, by = 1.0)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sequence from-to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rep(x, times)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replicate n times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sort(), reverse()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sort or reverse vector</a:t>
            </a:r>
          </a:p>
        </p:txBody>
      </p:sp>
      <p:sp>
        <p:nvSpPr>
          <p:cNvPr id="908" name="Rectangle"/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DATA TYPES &amp; STRINGS"/>
          <p:cNvSpPr txBox="1"/>
          <p:nvPr/>
        </p:nvSpPr>
        <p:spPr>
          <a:xfrm>
            <a:off x="19641945" y="9345067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 &amp; STRINGS</a:t>
            </a:r>
          </a:p>
        </p:txBody>
      </p:sp>
      <p:sp>
        <p:nvSpPr>
          <p:cNvPr id="910" name="Rectangle"/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11" name="VECTORS &amp;…"/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VECTORS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BASE PLOTS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roup"/>
          <p:cNvGrpSpPr/>
          <p:nvPr/>
        </p:nvGrpSpPr>
        <p:grpSpPr>
          <a:xfrm>
            <a:off x="1419894" y="1524000"/>
            <a:ext cx="9486170" cy="3475977"/>
            <a:chOff x="25400" y="0"/>
            <a:chExt cx="9486169" cy="3475976"/>
          </a:xfrm>
        </p:grpSpPr>
        <p:sp>
          <p:nvSpPr>
            <p:cNvPr id="913" name="GETTING HELP"/>
            <p:cNvSpPr txBox="1"/>
            <p:nvPr/>
          </p:nvSpPr>
          <p:spPr>
            <a:xfrm>
              <a:off x="2540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GETTING </a:t>
              </a:r>
              <a:r>
                <a:rPr b="1"/>
                <a:t>HELP</a:t>
              </a:r>
            </a:p>
          </p:txBody>
        </p:sp>
        <p:sp>
          <p:nvSpPr>
            <p:cNvPr id="914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15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21" name="Группа 174"/>
          <p:cNvGrpSpPr/>
          <p:nvPr/>
        </p:nvGrpSpPr>
        <p:grpSpPr>
          <a:xfrm>
            <a:off x="14651587" y="1546791"/>
            <a:ext cx="8936337" cy="9354150"/>
            <a:chOff x="0" y="-215828"/>
            <a:chExt cx="8936335" cy="9354149"/>
          </a:xfrm>
        </p:grpSpPr>
        <p:sp>
          <p:nvSpPr>
            <p:cNvPr id="917" name="Полилиния 183"/>
            <p:cNvSpPr/>
            <p:nvPr/>
          </p:nvSpPr>
          <p:spPr>
            <a:xfrm>
              <a:off x="0" y="4285"/>
              <a:ext cx="8936336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0" name="Группа 184"/>
            <p:cNvGrpSpPr/>
            <p:nvPr/>
          </p:nvGrpSpPr>
          <p:grpSpPr>
            <a:xfrm>
              <a:off x="0" y="-215829"/>
              <a:ext cx="3185277" cy="3176606"/>
              <a:chOff x="0" y="-215828"/>
              <a:chExt cx="3185276" cy="3176605"/>
            </a:xfrm>
          </p:grpSpPr>
          <p:sp>
            <p:nvSpPr>
              <p:cNvPr id="918" name="Прямоугольник 8"/>
              <p:cNvSpPr/>
              <p:nvPr/>
            </p:nvSpPr>
            <p:spPr>
              <a:xfrm rot="16200000">
                <a:off x="114392" y="-110108"/>
                <a:ext cx="2956492" cy="3185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19" name="Заголовок 2"/>
              <p:cNvSpPr/>
              <p:nvPr/>
            </p:nvSpPr>
            <p:spPr>
              <a:xfrm rot="18900000">
                <a:off x="764878" y="182469"/>
                <a:ext cx="1655520" cy="1277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008" y="1015"/>
                    </a:lnTo>
                    <a:lnTo>
                      <a:pt x="21600" y="21600"/>
                    </a:lnTo>
                    <a:lnTo>
                      <a:pt x="592" y="20585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926" name="Группа 174"/>
          <p:cNvGrpSpPr/>
          <p:nvPr/>
        </p:nvGrpSpPr>
        <p:grpSpPr>
          <a:xfrm>
            <a:off x="7573142" y="1760456"/>
            <a:ext cx="6900194" cy="9140485"/>
            <a:chOff x="-81980" y="-2164"/>
            <a:chExt cx="6900192" cy="9140484"/>
          </a:xfrm>
        </p:grpSpPr>
        <p:sp>
          <p:nvSpPr>
            <p:cNvPr id="922" name="Полилиния 183"/>
            <p:cNvSpPr/>
            <p:nvPr/>
          </p:nvSpPr>
          <p:spPr>
            <a:xfrm>
              <a:off x="0" y="4285"/>
              <a:ext cx="6818212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5" name="Группа 184"/>
            <p:cNvGrpSpPr/>
            <p:nvPr/>
          </p:nvGrpSpPr>
          <p:grpSpPr>
            <a:xfrm>
              <a:off x="-81981" y="-2165"/>
              <a:ext cx="2577666" cy="2647477"/>
              <a:chOff x="-83369" y="3837"/>
              <a:chExt cx="2577665" cy="2647475"/>
            </a:xfrm>
          </p:grpSpPr>
          <p:sp>
            <p:nvSpPr>
              <p:cNvPr id="923" name="Прямоугольник 8"/>
              <p:cNvSpPr/>
              <p:nvPr/>
            </p:nvSpPr>
            <p:spPr>
              <a:xfrm rot="16200000">
                <a:off x="-76591" y="80427"/>
                <a:ext cx="2647477" cy="2494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24" name="Заголовок 2"/>
              <p:cNvSpPr/>
              <p:nvPr/>
            </p:nvSpPr>
            <p:spPr>
              <a:xfrm rot="18900000">
                <a:off x="89201" y="491449"/>
                <a:ext cx="1378370" cy="10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6" y="819"/>
                    </a:moveTo>
                    <a:lnTo>
                      <a:pt x="21600" y="0"/>
                    </a:lnTo>
                    <a:lnTo>
                      <a:pt x="21124" y="20781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01</a:t>
                </a:r>
              </a:p>
            </p:txBody>
          </p:sp>
        </p:grpSp>
      </p:grpSp>
      <p:grpSp>
        <p:nvGrpSpPr>
          <p:cNvPr id="929" name="Group"/>
          <p:cNvGrpSpPr/>
          <p:nvPr/>
        </p:nvGrpSpPr>
        <p:grpSpPr>
          <a:xfrm>
            <a:off x="1505996" y="1524000"/>
            <a:ext cx="8487774" cy="436957"/>
            <a:chOff x="0" y="0"/>
            <a:chExt cx="8487773" cy="436956"/>
          </a:xfrm>
        </p:grpSpPr>
        <p:sp>
          <p:nvSpPr>
            <p:cNvPr id="927" name="FROM EXCEL TO R"/>
            <p:cNvSpPr txBox="1"/>
            <p:nvPr/>
          </p:nvSpPr>
          <p:spPr>
            <a:xfrm>
              <a:off x="2016078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28" name="Line"/>
            <p:cNvSpPr/>
            <p:nvPr/>
          </p:nvSpPr>
          <p:spPr>
            <a:xfrm>
              <a:off x="0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30" name="2"/>
          <p:cNvSpPr txBox="1"/>
          <p:nvPr/>
        </p:nvSpPr>
        <p:spPr>
          <a:xfrm>
            <a:off x="374649" y="12966700"/>
            <a:ext cx="413743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31" name="Rectangle"/>
          <p:cNvSpPr/>
          <p:nvPr/>
        </p:nvSpPr>
        <p:spPr>
          <a:xfrm>
            <a:off x="-132366" y="11392785"/>
            <a:ext cx="24511314" cy="2354236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39" name="Группа 3"/>
          <p:cNvGrpSpPr/>
          <p:nvPr/>
        </p:nvGrpSpPr>
        <p:grpSpPr>
          <a:xfrm>
            <a:off x="1805124" y="4558836"/>
            <a:ext cx="3386649" cy="5754488"/>
            <a:chOff x="0" y="0"/>
            <a:chExt cx="3386647" cy="5754487"/>
          </a:xfrm>
        </p:grpSpPr>
        <p:sp>
          <p:nvSpPr>
            <p:cNvPr id="932" name="Freeform 24"/>
            <p:cNvSpPr/>
            <p:nvPr/>
          </p:nvSpPr>
          <p:spPr>
            <a:xfrm>
              <a:off x="2984602" y="492287"/>
              <a:ext cx="402046" cy="65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84" h="19999" extrusionOk="0">
                  <a:moveTo>
                    <a:pt x="0" y="16152"/>
                  </a:moveTo>
                  <a:cubicBezTo>
                    <a:pt x="0" y="16152"/>
                    <a:pt x="4659" y="9051"/>
                    <a:pt x="8047" y="5500"/>
                  </a:cubicBezTo>
                  <a:cubicBezTo>
                    <a:pt x="11435" y="1950"/>
                    <a:pt x="16941" y="-1601"/>
                    <a:pt x="16518" y="766"/>
                  </a:cubicBezTo>
                  <a:cubicBezTo>
                    <a:pt x="16094" y="2541"/>
                    <a:pt x="12282" y="5500"/>
                    <a:pt x="11859" y="6684"/>
                  </a:cubicBezTo>
                  <a:cubicBezTo>
                    <a:pt x="11859" y="7867"/>
                    <a:pt x="21600" y="10235"/>
                    <a:pt x="15671" y="12602"/>
                  </a:cubicBezTo>
                  <a:cubicBezTo>
                    <a:pt x="10165" y="14969"/>
                    <a:pt x="5506" y="19999"/>
                    <a:pt x="5506" y="19999"/>
                  </a:cubicBezTo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3" name="Freeform 25"/>
            <p:cNvSpPr/>
            <p:nvPr/>
          </p:nvSpPr>
          <p:spPr>
            <a:xfrm>
              <a:off x="638792" y="3612657"/>
              <a:ext cx="1066930" cy="301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18100" extrusionOk="0">
                  <a:moveTo>
                    <a:pt x="4014" y="1751"/>
                  </a:moveTo>
                  <a:cubicBezTo>
                    <a:pt x="0" y="12843"/>
                    <a:pt x="0" y="12843"/>
                    <a:pt x="0" y="12843"/>
                  </a:cubicBezTo>
                  <a:cubicBezTo>
                    <a:pt x="0" y="12843"/>
                    <a:pt x="0" y="15762"/>
                    <a:pt x="4205" y="15178"/>
                  </a:cubicBezTo>
                  <a:cubicBezTo>
                    <a:pt x="8602" y="14595"/>
                    <a:pt x="21600" y="21600"/>
                    <a:pt x="21027" y="15762"/>
                  </a:cubicBezTo>
                  <a:cubicBezTo>
                    <a:pt x="20453" y="9924"/>
                    <a:pt x="12807" y="1751"/>
                    <a:pt x="12807" y="1751"/>
                  </a:cubicBezTo>
                  <a:cubicBezTo>
                    <a:pt x="5352" y="0"/>
                    <a:pt x="5352" y="0"/>
                    <a:pt x="5352" y="0"/>
                  </a:cubicBezTo>
                </a:path>
              </a:pathLst>
            </a:custGeom>
            <a:solidFill>
              <a:srgbClr val="AB6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4" name="Freeform 26"/>
            <p:cNvSpPr/>
            <p:nvPr/>
          </p:nvSpPr>
          <p:spPr>
            <a:xfrm>
              <a:off x="407966" y="3709280"/>
              <a:ext cx="1492302" cy="204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0" y="19245"/>
                  </a:moveTo>
                  <a:cubicBezTo>
                    <a:pt x="12623" y="16482"/>
                    <a:pt x="15569" y="0"/>
                    <a:pt x="15569" y="0"/>
                  </a:cubicBezTo>
                  <a:cubicBezTo>
                    <a:pt x="10940" y="0"/>
                    <a:pt x="10940" y="0"/>
                    <a:pt x="10940" y="0"/>
                  </a:cubicBezTo>
                  <a:cubicBezTo>
                    <a:pt x="6171" y="0"/>
                    <a:pt x="6171" y="0"/>
                    <a:pt x="6171" y="0"/>
                  </a:cubicBezTo>
                  <a:cubicBezTo>
                    <a:pt x="6171" y="0"/>
                    <a:pt x="9257" y="16482"/>
                    <a:pt x="5610" y="19245"/>
                  </a:cubicBezTo>
                  <a:cubicBezTo>
                    <a:pt x="2805" y="18631"/>
                    <a:pt x="0" y="18938"/>
                    <a:pt x="0" y="20883"/>
                  </a:cubicBezTo>
                  <a:cubicBezTo>
                    <a:pt x="0" y="20986"/>
                    <a:pt x="0" y="20986"/>
                    <a:pt x="0" y="20986"/>
                  </a:cubicBezTo>
                  <a:cubicBezTo>
                    <a:pt x="0" y="21293"/>
                    <a:pt x="421" y="21600"/>
                    <a:pt x="982" y="21600"/>
                  </a:cubicBezTo>
                  <a:cubicBezTo>
                    <a:pt x="9538" y="21600"/>
                    <a:pt x="9538" y="21600"/>
                    <a:pt x="9538" y="21600"/>
                  </a:cubicBezTo>
                  <a:cubicBezTo>
                    <a:pt x="10099" y="21600"/>
                    <a:pt x="10519" y="21293"/>
                    <a:pt x="10519" y="20986"/>
                  </a:cubicBezTo>
                  <a:cubicBezTo>
                    <a:pt x="10940" y="2047"/>
                    <a:pt x="10940" y="2047"/>
                    <a:pt x="10940" y="2047"/>
                  </a:cubicBezTo>
                  <a:cubicBezTo>
                    <a:pt x="11081" y="20986"/>
                    <a:pt x="11081" y="20986"/>
                    <a:pt x="11081" y="20986"/>
                  </a:cubicBezTo>
                  <a:cubicBezTo>
                    <a:pt x="11081" y="21293"/>
                    <a:pt x="11501" y="21600"/>
                    <a:pt x="1206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179" y="21600"/>
                    <a:pt x="21600" y="21293"/>
                    <a:pt x="21600" y="20986"/>
                  </a:cubicBezTo>
                  <a:cubicBezTo>
                    <a:pt x="21600" y="20883"/>
                    <a:pt x="21600" y="20883"/>
                    <a:pt x="21600" y="20883"/>
                  </a:cubicBezTo>
                  <a:cubicBezTo>
                    <a:pt x="21600" y="19245"/>
                    <a:pt x="19356" y="18427"/>
                    <a:pt x="16270" y="19245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5" name="Freeform 27"/>
            <p:cNvSpPr/>
            <p:nvPr/>
          </p:nvSpPr>
          <p:spPr>
            <a:xfrm>
              <a:off x="326921" y="971145"/>
              <a:ext cx="2872402" cy="290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6" h="21021" extrusionOk="0">
                  <a:moveTo>
                    <a:pt x="17038" y="263"/>
                  </a:moveTo>
                  <a:cubicBezTo>
                    <a:pt x="17038" y="263"/>
                    <a:pt x="14426" y="8257"/>
                    <a:pt x="3976" y="7276"/>
                  </a:cubicBezTo>
                  <a:cubicBezTo>
                    <a:pt x="3275" y="7205"/>
                    <a:pt x="2447" y="7696"/>
                    <a:pt x="2001" y="8327"/>
                  </a:cubicBezTo>
                  <a:cubicBezTo>
                    <a:pt x="-2714" y="15270"/>
                    <a:pt x="2383" y="19268"/>
                    <a:pt x="2383" y="19268"/>
                  </a:cubicBezTo>
                  <a:cubicBezTo>
                    <a:pt x="3275" y="18146"/>
                    <a:pt x="3275" y="18146"/>
                    <a:pt x="3275" y="18146"/>
                  </a:cubicBezTo>
                  <a:cubicBezTo>
                    <a:pt x="-229" y="15411"/>
                    <a:pt x="3339" y="10151"/>
                    <a:pt x="3339" y="10151"/>
                  </a:cubicBezTo>
                  <a:cubicBezTo>
                    <a:pt x="3339" y="10151"/>
                    <a:pt x="2829" y="18216"/>
                    <a:pt x="2065" y="20670"/>
                  </a:cubicBezTo>
                  <a:cubicBezTo>
                    <a:pt x="2128" y="20670"/>
                    <a:pt x="2128" y="20670"/>
                    <a:pt x="2192" y="20670"/>
                  </a:cubicBezTo>
                  <a:cubicBezTo>
                    <a:pt x="2192" y="20670"/>
                    <a:pt x="2192" y="20670"/>
                    <a:pt x="2192" y="20670"/>
                  </a:cubicBezTo>
                  <a:cubicBezTo>
                    <a:pt x="2957" y="20530"/>
                    <a:pt x="3594" y="20460"/>
                    <a:pt x="4231" y="20390"/>
                  </a:cubicBezTo>
                  <a:cubicBezTo>
                    <a:pt x="4996" y="20390"/>
                    <a:pt x="5760" y="20390"/>
                    <a:pt x="6461" y="20390"/>
                  </a:cubicBezTo>
                  <a:cubicBezTo>
                    <a:pt x="7990" y="20530"/>
                    <a:pt x="8882" y="20881"/>
                    <a:pt x="9074" y="21021"/>
                  </a:cubicBezTo>
                  <a:cubicBezTo>
                    <a:pt x="8245" y="17094"/>
                    <a:pt x="8882" y="10081"/>
                    <a:pt x="8882" y="10081"/>
                  </a:cubicBezTo>
                  <a:cubicBezTo>
                    <a:pt x="8882" y="9730"/>
                    <a:pt x="9074" y="9520"/>
                    <a:pt x="9328" y="9450"/>
                  </a:cubicBezTo>
                  <a:cubicBezTo>
                    <a:pt x="10858" y="9099"/>
                    <a:pt x="15891" y="7486"/>
                    <a:pt x="18886" y="753"/>
                  </a:cubicBezTo>
                  <a:cubicBezTo>
                    <a:pt x="16974" y="-579"/>
                    <a:pt x="17038" y="263"/>
                    <a:pt x="17038" y="263"/>
                  </a:cubicBez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6" name="Freeform 28"/>
            <p:cNvSpPr/>
            <p:nvPr/>
          </p:nvSpPr>
          <p:spPr>
            <a:xfrm>
              <a:off x="481606" y="67275"/>
              <a:ext cx="1485301" cy="1794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68" h="20111" extrusionOk="0">
                  <a:moveTo>
                    <a:pt x="13125" y="19797"/>
                  </a:moveTo>
                  <a:cubicBezTo>
                    <a:pt x="13125" y="19797"/>
                    <a:pt x="13125" y="19797"/>
                    <a:pt x="13125" y="19797"/>
                  </a:cubicBezTo>
                  <a:cubicBezTo>
                    <a:pt x="9694" y="20665"/>
                    <a:pt x="6009" y="19688"/>
                    <a:pt x="3849" y="17409"/>
                  </a:cubicBezTo>
                  <a:cubicBezTo>
                    <a:pt x="3087" y="16757"/>
                    <a:pt x="2452" y="15781"/>
                    <a:pt x="2198" y="14912"/>
                  </a:cubicBezTo>
                  <a:cubicBezTo>
                    <a:pt x="419" y="9702"/>
                    <a:pt x="419" y="9702"/>
                    <a:pt x="419" y="9702"/>
                  </a:cubicBezTo>
                  <a:cubicBezTo>
                    <a:pt x="-1106" y="5686"/>
                    <a:pt x="1689" y="1453"/>
                    <a:pt x="6263" y="368"/>
                  </a:cubicBezTo>
                  <a:cubicBezTo>
                    <a:pt x="6263" y="368"/>
                    <a:pt x="6263" y="368"/>
                    <a:pt x="6263" y="368"/>
                  </a:cubicBezTo>
                  <a:cubicBezTo>
                    <a:pt x="10965" y="-935"/>
                    <a:pt x="15920" y="1344"/>
                    <a:pt x="17190" y="5252"/>
                  </a:cubicBezTo>
                  <a:cubicBezTo>
                    <a:pt x="19096" y="10353"/>
                    <a:pt x="19096" y="10353"/>
                    <a:pt x="19096" y="10353"/>
                  </a:cubicBezTo>
                  <a:cubicBezTo>
                    <a:pt x="20494" y="14370"/>
                    <a:pt x="17826" y="18494"/>
                    <a:pt x="13125" y="19797"/>
                  </a:cubicBezTo>
                  <a:close/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7" name="Freeform 29"/>
            <p:cNvSpPr/>
            <p:nvPr/>
          </p:nvSpPr>
          <p:spPr>
            <a:xfrm>
              <a:off x="0" y="0"/>
              <a:ext cx="1814382" cy="1744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9" y="4440"/>
                  </a:moveTo>
                  <a:cubicBezTo>
                    <a:pt x="21138" y="3960"/>
                    <a:pt x="20560" y="3120"/>
                    <a:pt x="19867" y="2400"/>
                  </a:cubicBezTo>
                  <a:cubicBezTo>
                    <a:pt x="18712" y="1320"/>
                    <a:pt x="16980" y="240"/>
                    <a:pt x="14785" y="0"/>
                  </a:cubicBezTo>
                  <a:cubicBezTo>
                    <a:pt x="14670" y="0"/>
                    <a:pt x="14554" y="0"/>
                    <a:pt x="14554" y="0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3745" y="0"/>
                    <a:pt x="13052" y="0"/>
                    <a:pt x="12244" y="0"/>
                  </a:cubicBezTo>
                  <a:cubicBezTo>
                    <a:pt x="12244" y="0"/>
                    <a:pt x="12244" y="0"/>
                    <a:pt x="12244" y="0"/>
                  </a:cubicBezTo>
                  <a:cubicBezTo>
                    <a:pt x="10396" y="360"/>
                    <a:pt x="8201" y="1320"/>
                    <a:pt x="5775" y="3120"/>
                  </a:cubicBezTo>
                  <a:cubicBezTo>
                    <a:pt x="6353" y="1920"/>
                    <a:pt x="7739" y="960"/>
                    <a:pt x="9356" y="360"/>
                  </a:cubicBezTo>
                  <a:cubicBezTo>
                    <a:pt x="7624" y="720"/>
                    <a:pt x="6353" y="1560"/>
                    <a:pt x="5660" y="2280"/>
                  </a:cubicBezTo>
                  <a:cubicBezTo>
                    <a:pt x="6353" y="1200"/>
                    <a:pt x="7277" y="480"/>
                    <a:pt x="7277" y="480"/>
                  </a:cubicBezTo>
                  <a:cubicBezTo>
                    <a:pt x="7277" y="480"/>
                    <a:pt x="3812" y="2040"/>
                    <a:pt x="4043" y="4920"/>
                  </a:cubicBezTo>
                  <a:cubicBezTo>
                    <a:pt x="3003" y="3960"/>
                    <a:pt x="2310" y="2640"/>
                    <a:pt x="2310" y="2640"/>
                  </a:cubicBezTo>
                  <a:cubicBezTo>
                    <a:pt x="2310" y="2640"/>
                    <a:pt x="2426" y="4320"/>
                    <a:pt x="3465" y="5760"/>
                  </a:cubicBezTo>
                  <a:cubicBezTo>
                    <a:pt x="1617" y="5040"/>
                    <a:pt x="0" y="5640"/>
                    <a:pt x="0" y="5640"/>
                  </a:cubicBezTo>
                  <a:cubicBezTo>
                    <a:pt x="0" y="5640"/>
                    <a:pt x="1733" y="5880"/>
                    <a:pt x="2079" y="6720"/>
                  </a:cubicBezTo>
                  <a:cubicBezTo>
                    <a:pt x="116" y="8520"/>
                    <a:pt x="231" y="9720"/>
                    <a:pt x="231" y="9720"/>
                  </a:cubicBezTo>
                  <a:cubicBezTo>
                    <a:pt x="231" y="9720"/>
                    <a:pt x="1040" y="9000"/>
                    <a:pt x="1964" y="8400"/>
                  </a:cubicBezTo>
                  <a:cubicBezTo>
                    <a:pt x="1502" y="9480"/>
                    <a:pt x="924" y="11640"/>
                    <a:pt x="1848" y="14520"/>
                  </a:cubicBezTo>
                  <a:cubicBezTo>
                    <a:pt x="1386" y="11880"/>
                    <a:pt x="1848" y="11520"/>
                    <a:pt x="1848" y="11520"/>
                  </a:cubicBezTo>
                  <a:cubicBezTo>
                    <a:pt x="1848" y="11520"/>
                    <a:pt x="1386" y="14640"/>
                    <a:pt x="3234" y="18240"/>
                  </a:cubicBezTo>
                  <a:cubicBezTo>
                    <a:pt x="2426" y="15840"/>
                    <a:pt x="2772" y="15480"/>
                    <a:pt x="2772" y="15480"/>
                  </a:cubicBezTo>
                  <a:cubicBezTo>
                    <a:pt x="3465" y="17880"/>
                    <a:pt x="6122" y="21600"/>
                    <a:pt x="10742" y="21600"/>
                  </a:cubicBezTo>
                  <a:cubicBezTo>
                    <a:pt x="9010" y="19800"/>
                    <a:pt x="9125" y="15600"/>
                    <a:pt x="9703" y="14280"/>
                  </a:cubicBezTo>
                  <a:cubicBezTo>
                    <a:pt x="4389" y="11520"/>
                    <a:pt x="10165" y="6240"/>
                    <a:pt x="12013" y="10920"/>
                  </a:cubicBezTo>
                  <a:cubicBezTo>
                    <a:pt x="12244" y="8520"/>
                    <a:pt x="17211" y="3600"/>
                    <a:pt x="21600" y="5520"/>
                  </a:cubicBezTo>
                  <a:cubicBezTo>
                    <a:pt x="21600" y="5160"/>
                    <a:pt x="21484" y="4920"/>
                    <a:pt x="21369" y="4440"/>
                  </a:cubicBezTo>
                  <a:close/>
                </a:path>
              </a:pathLst>
            </a:custGeom>
            <a:solidFill>
              <a:srgbClr val="3F3F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8" name="Freeform 30"/>
            <p:cNvSpPr/>
            <p:nvPr/>
          </p:nvSpPr>
          <p:spPr>
            <a:xfrm>
              <a:off x="724679" y="3215425"/>
              <a:ext cx="214721" cy="359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3240" y="0"/>
                  </a:lnTo>
                  <a:lnTo>
                    <a:pt x="0" y="10961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A8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940" name="?"/>
          <p:cNvSpPr txBox="1"/>
          <p:nvPr/>
        </p:nvSpPr>
        <p:spPr>
          <a:xfrm>
            <a:off x="5521629" y="3712556"/>
            <a:ext cx="1282701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?</a:t>
            </a:r>
          </a:p>
        </p:txBody>
      </p:sp>
      <p:sp>
        <p:nvSpPr>
          <p:cNvPr id="941" name="Remember, you are NOT suppose to remember commands by heart! No programmer does this.…"/>
          <p:cNvSpPr txBox="1"/>
          <p:nvPr/>
        </p:nvSpPr>
        <p:spPr>
          <a:xfrm>
            <a:off x="8376034" y="5279205"/>
            <a:ext cx="5718697" cy="508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lnSpc>
                <a:spcPct val="110000"/>
              </a:lnSpc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Remember, you are NOT suppose to remember commands by heart! No programmer does this.</a:t>
            </a:r>
          </a:p>
          <a:p>
            <a:pPr>
              <a:lnSpc>
                <a:spcPct val="110000"/>
              </a:lnSpc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lnSpc>
                <a:spcPct val="110000"/>
              </a:lnSpc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Learning a programming language is like learning a real language - it takes practice, mistakes, …</a:t>
            </a:r>
          </a:p>
        </p:txBody>
      </p:sp>
      <p:sp>
        <p:nvSpPr>
          <p:cNvPr id="942" name="HOW TO…"/>
          <p:cNvSpPr txBox="1"/>
          <p:nvPr/>
        </p:nvSpPr>
        <p:spPr>
          <a:xfrm>
            <a:off x="8683945" y="2724193"/>
            <a:ext cx="5738590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HOW TO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NOT FREAK OUT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WHEN LEARNING R</a:t>
            </a:r>
          </a:p>
        </p:txBody>
      </p:sp>
      <p:sp>
        <p:nvSpPr>
          <p:cNvPr id="943" name="Ask us, and ask people next to you.…"/>
          <p:cNvSpPr txBox="1"/>
          <p:nvPr/>
        </p:nvSpPr>
        <p:spPr>
          <a:xfrm>
            <a:off x="15242148" y="4521199"/>
            <a:ext cx="7978553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Ask us, and ask people next to you.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Look at the R presentations we go through.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3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 the </a:t>
            </a:r>
            <a:r>
              <a:rPr b="1"/>
              <a:t>cheat sheets</a:t>
            </a:r>
            <a:r>
              <a:t> in this presentation and online: </a:t>
            </a:r>
            <a:r>
              <a:rPr u="sng">
                <a:hlinkClick r:id="rId2"/>
              </a:rPr>
              <a:t>https://rstudio.com/resources/cheatsheets/</a:t>
            </a:r>
            <a:r>
              <a:t> </a:t>
            </a:r>
          </a:p>
          <a:p>
            <a:pPr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4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44" name="GETTING HELP"/>
          <p:cNvSpPr txBox="1"/>
          <p:nvPr/>
        </p:nvSpPr>
        <p:spPr>
          <a:xfrm>
            <a:off x="16854704" y="3244893"/>
            <a:ext cx="555098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pic>
        <p:nvPicPr>
          <p:cNvPr id="945" name="fposter,small,wall_texture,product,750x1000.jpg" descr="fposter,small,wall_texture,product,750x10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142" y="1730570"/>
            <a:ext cx="6900194" cy="9200258"/>
          </a:xfrm>
          <a:prstGeom prst="rect">
            <a:avLst/>
          </a:prstGeom>
          <a:ln w="12700">
            <a:miter lim="400000"/>
          </a:ln>
        </p:spPr>
      </p:pic>
      <p:sp>
        <p:nvSpPr>
          <p:cNvPr id="946" name="Google it! Most important skill of all.…"/>
          <p:cNvSpPr txBox="1"/>
          <p:nvPr/>
        </p:nvSpPr>
        <p:spPr>
          <a:xfrm>
            <a:off x="15831535" y="7954358"/>
            <a:ext cx="7978553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Google it!</a:t>
            </a:r>
            <a:r>
              <a:t> Most important skill of all.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will get the </a:t>
            </a:r>
            <a:r>
              <a:rPr b="1"/>
              <a:t>solutions</a:t>
            </a:r>
            <a:r>
              <a:t> to the exercises near the end of the day.</a:t>
            </a:r>
          </a:p>
          <a:p>
            <a:pPr marL="555625" indent="-555625">
              <a:buSzPct val="100000"/>
              <a:buAutoNum type="arabicPeriod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5" grpId="1" animBg="1" advAuto="0"/>
      <p:bldP spid="946" grpId="2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126968" y="4523963"/>
            <a:ext cx="13607025" cy="4845709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33821" y="-38586"/>
            <a:ext cx="21156718" cy="1379317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12980" y="5769396"/>
            <a:ext cx="12431958" cy="35488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371600" y="1319549"/>
            <a:ext cx="8053631" cy="2951059"/>
            <a:chOff x="0" y="0"/>
            <a:chExt cx="8053630" cy="2951057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11960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0"/>
              <a:ext cx="5494383" cy="3709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KU DATA SCIENCE LABS</a:t>
              </a:r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776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nsultation &amp; Collaboration:…"/>
          <p:cNvSpPr txBox="1"/>
          <p:nvPr/>
        </p:nvSpPr>
        <p:spPr>
          <a:xfrm>
            <a:off x="1451323" y="6167120"/>
            <a:ext cx="9413808" cy="2753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Consultation &amp; Collaboration:</a:t>
            </a:r>
          </a:p>
          <a:p>
            <a:pPr marL="914171" lvl="1" indent="0"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Data science and bioinformatics analyses, e.g. big data, -omics analysis, machine learning.</a:t>
            </a:r>
          </a:p>
          <a:p>
            <a:pPr>
              <a:lnSpc>
                <a:spcPct val="12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b="1"/>
              <a:t>Teaching; Courses &amp; Workshops, Seminars, etc.</a:t>
            </a:r>
          </a:p>
        </p:txBody>
      </p:sp>
      <p:sp>
        <p:nvSpPr>
          <p:cNvPr id="98" name="Thilde Terkelsen 1"/>
          <p:cNvSpPr txBox="1"/>
          <p:nvPr/>
        </p:nvSpPr>
        <p:spPr>
          <a:xfrm>
            <a:off x="13640501" y="4460589"/>
            <a:ext cx="2816648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Thilde Terkelsen </a:t>
            </a:r>
            <a:r>
              <a:rPr baseline="31999"/>
              <a:t>1</a:t>
            </a:r>
          </a:p>
        </p:txBody>
      </p:sp>
      <p:pic>
        <p:nvPicPr>
          <p:cNvPr id="99" name="14196896.jpg" descr="14196896.jpg"/>
          <p:cNvPicPr>
            <a:picLocks noChangeAspect="1"/>
          </p:cNvPicPr>
          <p:nvPr/>
        </p:nvPicPr>
        <p:blipFill>
          <a:blip r:embed="rId4"/>
          <a:srcRect l="1507" t="615" r="656" b="1552"/>
          <a:stretch>
            <a:fillRect/>
          </a:stretch>
        </p:blipFill>
        <p:spPr>
          <a:xfrm>
            <a:off x="13671286" y="1741170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00" name="1. Center for Health Data Science (HeaDS) - https://heads.ku.dk/…"/>
          <p:cNvSpPr txBox="1"/>
          <p:nvPr/>
        </p:nvSpPr>
        <p:spPr>
          <a:xfrm>
            <a:off x="1376010" y="3751625"/>
            <a:ext cx="11106644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1. Center for Health Data Science (</a:t>
            </a:r>
            <a:r>
              <a:rPr dirty="0" err="1"/>
              <a:t>HeaDS</a:t>
            </a:r>
            <a:r>
              <a:rPr dirty="0"/>
              <a:t>) </a:t>
            </a:r>
            <a:r>
              <a:rPr dirty="0">
                <a:solidFill>
                  <a:schemeClr val="bg1"/>
                </a:solidFill>
              </a:rPr>
              <a:t>- </a:t>
            </a: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https://heads.ku.dk/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rgbClr val="0000FF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SUND Center, which includes a KU data lab</a:t>
            </a:r>
          </a:p>
        </p:txBody>
      </p:sp>
      <p:sp>
        <p:nvSpPr>
          <p:cNvPr id="101" name="Tugce Karaderi 1"/>
          <p:cNvSpPr txBox="1"/>
          <p:nvPr/>
        </p:nvSpPr>
        <p:spPr>
          <a:xfrm>
            <a:off x="13679558" y="8103219"/>
            <a:ext cx="2596940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Tugce Karaderi </a:t>
            </a:r>
            <a:r>
              <a:rPr baseline="31999"/>
              <a:t>1</a:t>
            </a:r>
          </a:p>
        </p:txBody>
      </p:sp>
      <p:sp>
        <p:nvSpPr>
          <p:cNvPr id="102" name="Diana Andrejeva 1"/>
          <p:cNvSpPr txBox="1"/>
          <p:nvPr/>
        </p:nvSpPr>
        <p:spPr>
          <a:xfrm>
            <a:off x="17532753" y="4460589"/>
            <a:ext cx="2868365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Diana Andrejeva </a:t>
            </a:r>
            <a:r>
              <a:rPr baseline="31999"/>
              <a:t>1</a:t>
            </a:r>
          </a:p>
        </p:txBody>
      </p:sp>
      <p:sp>
        <p:nvSpPr>
          <p:cNvPr id="103" name="Adrija Kalvisa 2"/>
          <p:cNvSpPr txBox="1"/>
          <p:nvPr/>
        </p:nvSpPr>
        <p:spPr>
          <a:xfrm>
            <a:off x="17742244" y="12467821"/>
            <a:ext cx="2468576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t>Adrija Kalvisa </a:t>
            </a:r>
            <a:r>
              <a:rPr baseline="31999"/>
              <a:t>2</a:t>
            </a:r>
            <a:r>
              <a:rPr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04" name="2. ReNEW NNF Center for Stem Cell Medicine…"/>
          <p:cNvSpPr txBox="1"/>
          <p:nvPr/>
        </p:nvSpPr>
        <p:spPr>
          <a:xfrm>
            <a:off x="1334288" y="9636260"/>
            <a:ext cx="11685891" cy="333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2. </a:t>
            </a:r>
            <a:r>
              <a:rPr dirty="0" err="1"/>
              <a:t>ReNEW</a:t>
            </a:r>
            <a:r>
              <a:rPr dirty="0"/>
              <a:t> NNF Center for Stem Cell Medicine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3. Data Science Laboratory (DSL) </a:t>
            </a:r>
            <a:r>
              <a:rPr dirty="0">
                <a:solidFill>
                  <a:schemeClr val="bg1"/>
                </a:solidFill>
              </a:rPr>
              <a:t>- </a:t>
            </a: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https://datalab.science.ku.dk/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Dep. of Math and Computer Science, Faculty of SCIENCE</a:t>
            </a:r>
          </a:p>
          <a:p>
            <a:pPr lvl="1">
              <a:defRPr sz="3000" i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Bo </a:t>
            </a:r>
            <a:r>
              <a:rPr dirty="0" err="1"/>
              <a:t>Markussen</a:t>
            </a:r>
            <a:r>
              <a:rPr dirty="0"/>
              <a:t> </a:t>
            </a:r>
            <a:r>
              <a:rPr i="0" dirty="0"/>
              <a:t>&amp;</a:t>
            </a:r>
            <a:r>
              <a:rPr dirty="0"/>
              <a:t> </a:t>
            </a:r>
            <a:r>
              <a:rPr dirty="0" err="1"/>
              <a:t>Helle</a:t>
            </a:r>
            <a:r>
              <a:rPr dirty="0"/>
              <a:t> </a:t>
            </a:r>
            <a:r>
              <a:rPr dirty="0" err="1"/>
              <a:t>Sørensen</a:t>
            </a:r>
            <a:endParaRPr dirty="0"/>
          </a:p>
        </p:txBody>
      </p:sp>
      <p:sp>
        <p:nvSpPr>
          <p:cNvPr id="105" name="Circle"/>
          <p:cNvSpPr/>
          <p:nvPr/>
        </p:nvSpPr>
        <p:spPr>
          <a:xfrm>
            <a:off x="13679661" y="5259670"/>
            <a:ext cx="2540001" cy="254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Henrike Zschach 1"/>
          <p:cNvSpPr txBox="1"/>
          <p:nvPr/>
        </p:nvSpPr>
        <p:spPr>
          <a:xfrm>
            <a:off x="17544101" y="8103219"/>
            <a:ext cx="2845669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Henrike Zschach </a:t>
            </a:r>
            <a:r>
              <a:rPr baseline="31999"/>
              <a:t>1</a:t>
            </a:r>
          </a:p>
        </p:txBody>
      </p:sp>
      <p:sp>
        <p:nvSpPr>
          <p:cNvPr id="107" name="Circle"/>
          <p:cNvSpPr/>
          <p:nvPr/>
        </p:nvSpPr>
        <p:spPr>
          <a:xfrm>
            <a:off x="17589500" y="5246656"/>
            <a:ext cx="2540000" cy="2540001"/>
          </a:xfrm>
          <a:prstGeom prst="ellipse">
            <a:avLst/>
          </a:prstGeom>
          <a:solidFill>
            <a:srgbClr val="79797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8" name="1"/>
          <p:cNvSpPr txBox="1"/>
          <p:nvPr/>
        </p:nvSpPr>
        <p:spPr>
          <a:xfrm>
            <a:off x="367608" y="13002347"/>
            <a:ext cx="3629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09" name="Image" descr="Image"/>
          <p:cNvPicPr>
            <a:picLocks noChangeAspect="1"/>
          </p:cNvPicPr>
          <p:nvPr/>
        </p:nvPicPr>
        <p:blipFill>
          <a:blip r:embed="rId7"/>
          <a:srcRect l="25187" t="2070" r="25678" b="49184"/>
          <a:stretch>
            <a:fillRect/>
          </a:stretch>
        </p:blipFill>
        <p:spPr>
          <a:xfrm>
            <a:off x="13679558" y="5264250"/>
            <a:ext cx="2540206" cy="2540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12" name="Group"/>
          <p:cNvGrpSpPr/>
          <p:nvPr/>
        </p:nvGrpSpPr>
        <p:grpSpPr>
          <a:xfrm>
            <a:off x="17591563" y="1733364"/>
            <a:ext cx="2540001" cy="2530500"/>
            <a:chOff x="4125" y="-15664"/>
            <a:chExt cx="2540000" cy="2530498"/>
          </a:xfrm>
        </p:grpSpPr>
        <p:sp>
          <p:nvSpPr>
            <p:cNvPr id="110" name="Oval"/>
            <p:cNvSpPr/>
            <p:nvPr/>
          </p:nvSpPr>
          <p:spPr>
            <a:xfrm>
              <a:off x="4125" y="-15665"/>
              <a:ext cx="2540001" cy="2527350"/>
            </a:xfrm>
            <a:prstGeom prst="ellipse">
              <a:avLst/>
            </a:prstGeom>
            <a:solidFill>
              <a:srgbClr val="C1C3C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11" name="Google Shape;376;p8" descr="Google Shape;376;p8"/>
            <p:cNvPicPr>
              <a:picLocks/>
            </p:cNvPicPr>
            <p:nvPr/>
          </p:nvPicPr>
          <p:blipFill>
            <a:blip r:embed="rId8"/>
            <a:srcRect t="560" r="7" b="5820"/>
            <a:stretch>
              <a:fillRect/>
            </a:stretch>
          </p:blipFill>
          <p:spPr>
            <a:xfrm>
              <a:off x="293482" y="-12701"/>
              <a:ext cx="2052447" cy="2527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95" extrusionOk="0">
                  <a:moveTo>
                    <a:pt x="10278" y="0"/>
                  </a:moveTo>
                  <a:cubicBezTo>
                    <a:pt x="6858" y="0"/>
                    <a:pt x="3436" y="1007"/>
                    <a:pt x="827" y="3017"/>
                  </a:cubicBezTo>
                  <a:cubicBezTo>
                    <a:pt x="532" y="3244"/>
                    <a:pt x="262" y="3480"/>
                    <a:pt x="0" y="3722"/>
                  </a:cubicBezTo>
                  <a:lnTo>
                    <a:pt x="0" y="16871"/>
                  </a:lnTo>
                  <a:cubicBezTo>
                    <a:pt x="262" y="17113"/>
                    <a:pt x="532" y="17352"/>
                    <a:pt x="827" y="17579"/>
                  </a:cubicBezTo>
                  <a:cubicBezTo>
                    <a:pt x="6046" y="21600"/>
                    <a:pt x="14510" y="21600"/>
                    <a:pt x="19729" y="17579"/>
                  </a:cubicBezTo>
                  <a:cubicBezTo>
                    <a:pt x="20458" y="17017"/>
                    <a:pt x="21074" y="16401"/>
                    <a:pt x="21600" y="15755"/>
                  </a:cubicBezTo>
                  <a:lnTo>
                    <a:pt x="21600" y="4838"/>
                  </a:lnTo>
                  <a:cubicBezTo>
                    <a:pt x="21074" y="4192"/>
                    <a:pt x="20458" y="3579"/>
                    <a:pt x="19729" y="3017"/>
                  </a:cubicBezTo>
                  <a:cubicBezTo>
                    <a:pt x="17119" y="1007"/>
                    <a:pt x="13698" y="0"/>
                    <a:pt x="10278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pic>
        <p:nvPicPr>
          <p:cNvPr id="113" name="linkedinphotoscaled.jpg" descr="linkedinphotoscaled.jpg"/>
          <p:cNvPicPr>
            <a:picLocks noChangeAspect="1"/>
          </p:cNvPicPr>
          <p:nvPr/>
        </p:nvPicPr>
        <p:blipFill>
          <a:blip r:embed="rId9"/>
          <a:srcRect l="8" b="183"/>
          <a:stretch>
            <a:fillRect/>
          </a:stretch>
        </p:blipFill>
        <p:spPr>
          <a:xfrm>
            <a:off x="17867113" y="5408121"/>
            <a:ext cx="1984595" cy="23933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1" extrusionOk="0">
                <a:moveTo>
                  <a:pt x="4077" y="0"/>
                </a:moveTo>
                <a:cubicBezTo>
                  <a:pt x="2940" y="486"/>
                  <a:pt x="1867" y="1097"/>
                  <a:pt x="903" y="1845"/>
                </a:cubicBezTo>
                <a:cubicBezTo>
                  <a:pt x="581" y="2095"/>
                  <a:pt x="284" y="2355"/>
                  <a:pt x="0" y="2621"/>
                </a:cubicBezTo>
                <a:lnTo>
                  <a:pt x="0" y="16546"/>
                </a:lnTo>
                <a:cubicBezTo>
                  <a:pt x="284" y="16812"/>
                  <a:pt x="581" y="17076"/>
                  <a:pt x="903" y="17325"/>
                </a:cubicBezTo>
                <a:cubicBezTo>
                  <a:pt x="6407" y="21600"/>
                  <a:pt x="15331" y="21600"/>
                  <a:pt x="20836" y="17325"/>
                </a:cubicBezTo>
                <a:cubicBezTo>
                  <a:pt x="21108" y="17114"/>
                  <a:pt x="21355" y="16889"/>
                  <a:pt x="21600" y="16665"/>
                </a:cubicBezTo>
                <a:lnTo>
                  <a:pt x="21600" y="2502"/>
                </a:lnTo>
                <a:cubicBezTo>
                  <a:pt x="21355" y="2279"/>
                  <a:pt x="21108" y="2056"/>
                  <a:pt x="20836" y="1845"/>
                </a:cubicBezTo>
                <a:cubicBezTo>
                  <a:pt x="19871" y="1097"/>
                  <a:pt x="18798" y="486"/>
                  <a:pt x="17661" y="0"/>
                </a:cubicBezTo>
                <a:lnTo>
                  <a:pt x="407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14" name="Image" descr="Image"/>
          <p:cNvPicPr>
            <a:picLocks noChangeAspect="1"/>
          </p:cNvPicPr>
          <p:nvPr/>
        </p:nvPicPr>
        <p:blipFill>
          <a:blip r:embed="rId10"/>
          <a:srcRect l="6" t="238" r="482" b="238"/>
          <a:stretch>
            <a:fillRect/>
          </a:stretch>
        </p:blipFill>
        <p:spPr>
          <a:xfrm>
            <a:off x="17594469" y="9638830"/>
            <a:ext cx="2530062" cy="2530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94" h="20595" extrusionOk="0">
                <a:moveTo>
                  <a:pt x="10296" y="0"/>
                </a:moveTo>
                <a:cubicBezTo>
                  <a:pt x="7659" y="0"/>
                  <a:pt x="5022" y="1006"/>
                  <a:pt x="3011" y="3017"/>
                </a:cubicBezTo>
                <a:cubicBezTo>
                  <a:pt x="1033" y="4994"/>
                  <a:pt x="33" y="7574"/>
                  <a:pt x="0" y="10165"/>
                </a:cubicBezTo>
                <a:lnTo>
                  <a:pt x="0" y="10430"/>
                </a:lnTo>
                <a:cubicBezTo>
                  <a:pt x="33" y="13021"/>
                  <a:pt x="1033" y="15602"/>
                  <a:pt x="3011" y="17579"/>
                </a:cubicBezTo>
                <a:cubicBezTo>
                  <a:pt x="7034" y="21600"/>
                  <a:pt x="13554" y="21600"/>
                  <a:pt x="17577" y="17579"/>
                </a:cubicBezTo>
                <a:cubicBezTo>
                  <a:pt x="21600" y="13557"/>
                  <a:pt x="21600" y="7038"/>
                  <a:pt x="17577" y="3017"/>
                </a:cubicBezTo>
                <a:cubicBezTo>
                  <a:pt x="15566" y="1006"/>
                  <a:pt x="12932" y="0"/>
                  <a:pt x="10296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2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9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50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51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3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8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9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7" name="Group"/>
          <p:cNvGrpSpPr/>
          <p:nvPr/>
        </p:nvGrpSpPr>
        <p:grpSpPr>
          <a:xfrm>
            <a:off x="1193626" y="3238393"/>
            <a:ext cx="12709101" cy="7544076"/>
            <a:chOff x="0" y="0"/>
            <a:chExt cx="12709099" cy="7544075"/>
          </a:xfrm>
        </p:grpSpPr>
        <p:grpSp>
          <p:nvGrpSpPr>
            <p:cNvPr id="996" name="Group"/>
            <p:cNvGrpSpPr/>
            <p:nvPr/>
          </p:nvGrpSpPr>
          <p:grpSpPr>
            <a:xfrm>
              <a:off x="2700815" y="0"/>
              <a:ext cx="10008285" cy="7544076"/>
              <a:chOff x="0" y="0"/>
              <a:chExt cx="10008283" cy="7544075"/>
            </a:xfrm>
          </p:grpSpPr>
          <p:sp>
            <p:nvSpPr>
              <p:cNvPr id="961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9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90" name="1"/>
              <p:cNvSpPr txBox="1"/>
              <p:nvPr/>
            </p:nvSpPr>
            <p:spPr>
              <a:xfrm>
                <a:off x="8895236" y="214373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991" name="2"/>
              <p:cNvSpPr txBox="1"/>
              <p:nvPr/>
            </p:nvSpPr>
            <p:spPr>
              <a:xfrm>
                <a:off x="6741495" y="1965554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992" name="3"/>
              <p:cNvSpPr txBox="1"/>
              <p:nvPr/>
            </p:nvSpPr>
            <p:spPr>
              <a:xfrm>
                <a:off x="4934286" y="31508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993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994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995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6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997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63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3C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1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2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3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4" name="R"/>
              <p:cNvSpPr txBox="1"/>
              <p:nvPr/>
            </p:nvSpPr>
            <p:spPr>
              <a:xfrm>
                <a:off x="12787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005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8" name="1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17</a:t>
            </a:r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1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2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3" name="Rectangle"/>
          <p:cNvSpPr/>
          <p:nvPr/>
        </p:nvSpPr>
        <p:spPr>
          <a:xfrm>
            <a:off x="-1321" y="-57430"/>
            <a:ext cx="7440953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7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4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15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6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8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9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20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9" name="Group"/>
          <p:cNvGrpSpPr/>
          <p:nvPr/>
        </p:nvGrpSpPr>
        <p:grpSpPr>
          <a:xfrm>
            <a:off x="15660095" y="978897"/>
            <a:ext cx="7912474" cy="11758206"/>
            <a:chOff x="-76834" y="0"/>
            <a:chExt cx="7912473" cy="11758204"/>
          </a:xfrm>
        </p:grpSpPr>
        <p:pic>
          <p:nvPicPr>
            <p:cNvPr id="1021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2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5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6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5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6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7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8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9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40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2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3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4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5" name="VISUALIZATION"/>
            <p:cNvSpPr txBox="1"/>
            <p:nvPr/>
          </p:nvSpPr>
          <p:spPr>
            <a:xfrm>
              <a:off x="-71973" y="10795496"/>
              <a:ext cx="2799369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VISUALIZATION</a:t>
              </a:r>
            </a:p>
          </p:txBody>
        </p:sp>
        <p:sp>
          <p:nvSpPr>
            <p:cNvPr id="1046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7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8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50" name="1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Rectangle"/>
          <p:cNvSpPr/>
          <p:nvPr/>
        </p:nvSpPr>
        <p:spPr>
          <a:xfrm>
            <a:off x="-98444" y="143"/>
            <a:ext cx="24568188" cy="371423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6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3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%&gt;%</a:t>
              </a:r>
            </a:p>
          </p:txBody>
        </p:sp>
        <p:sp>
          <p:nvSpPr>
            <p:cNvPr id="1054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55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7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9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60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4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61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2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3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5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6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71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7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8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9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70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2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3" name="Group"/>
          <p:cNvGrpSpPr/>
          <p:nvPr/>
        </p:nvGrpSpPr>
        <p:grpSpPr>
          <a:xfrm>
            <a:off x="8986140" y="7816026"/>
            <a:ext cx="5466460" cy="4469430"/>
            <a:chOff x="0" y="0"/>
            <a:chExt cx="5466459" cy="4469429"/>
          </a:xfrm>
        </p:grpSpPr>
        <p:sp>
          <p:nvSpPr>
            <p:cNvPr id="1073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6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7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8" name="Rounded Rectangle"/>
            <p:cNvSpPr/>
            <p:nvPr/>
          </p:nvSpPr>
          <p:spPr>
            <a:xfrm>
              <a:off x="0" y="0"/>
              <a:ext cx="463743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9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80" name="CONSIDERATIONSS"/>
            <p:cNvSpPr txBox="1"/>
            <p:nvPr/>
          </p:nvSpPr>
          <p:spPr>
            <a:xfrm>
              <a:off x="863300" y="135860"/>
              <a:ext cx="350309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CONSIDERATIONSS</a:t>
              </a:r>
            </a:p>
          </p:txBody>
        </p:sp>
        <p:sp>
          <p:nvSpPr>
            <p:cNvPr id="1081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2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6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4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5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6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7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8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9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90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1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2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3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4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5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7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100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4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5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101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2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3" name="1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Rectangle"/>
          <p:cNvSpPr/>
          <p:nvPr/>
        </p:nvSpPr>
        <p:spPr>
          <a:xfrm>
            <a:off x="808676" y="10499744"/>
            <a:ext cx="127929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14066372" y="3832482"/>
            <a:ext cx="994198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Rectangle"/>
          <p:cNvSpPr/>
          <p:nvPr/>
        </p:nvSpPr>
        <p:spPr>
          <a:xfrm>
            <a:off x="8172208" y="3848244"/>
            <a:ext cx="5463188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2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14049299" y="4639959"/>
            <a:ext cx="9976134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179493" y="4638163"/>
            <a:ext cx="5448618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Группа 36"/>
          <p:cNvSpPr/>
          <p:nvPr/>
        </p:nvSpPr>
        <p:spPr>
          <a:xfrm>
            <a:off x="808676" y="11287637"/>
            <a:ext cx="127929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6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7" name="Rectangle"/>
          <p:cNvSpPr/>
          <p:nvPr/>
        </p:nvSpPr>
        <p:spPr>
          <a:xfrm>
            <a:off x="-98444" y="143"/>
            <a:ext cx="24568188" cy="33944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21" name="Group"/>
          <p:cNvGrpSpPr/>
          <p:nvPr/>
        </p:nvGrpSpPr>
        <p:grpSpPr>
          <a:xfrm>
            <a:off x="8040568" y="687400"/>
            <a:ext cx="8290163" cy="2926158"/>
            <a:chOff x="0" y="0"/>
            <a:chExt cx="8290162" cy="2926157"/>
          </a:xfrm>
        </p:grpSpPr>
        <p:sp>
          <p:nvSpPr>
            <p:cNvPr id="1118" name="TIDYVERSE CHEAT SHEET…"/>
            <p:cNvSpPr txBox="1"/>
            <p:nvPr/>
          </p:nvSpPr>
          <p:spPr>
            <a:xfrm>
              <a:off x="-1" y="629934"/>
              <a:ext cx="8290163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t>readr, tidyr, dplyr, …</a:t>
              </a:r>
            </a:p>
          </p:txBody>
        </p:sp>
        <p:sp>
          <p:nvSpPr>
            <p:cNvPr id="1119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120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2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3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Tidying (</a:t>
            </a:r>
            <a:r>
              <a:rPr i="1"/>
              <a:t>tidyr</a:t>
            </a:r>
            <a:r>
              <a:t>)</a:t>
            </a:r>
          </a:p>
        </p:txBody>
      </p:sp>
      <p:sp>
        <p:nvSpPr>
          <p:cNvPr id="1124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5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6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read_excel()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read_table()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read_csv()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n_max=1)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readr guesses the types of each column and tells you about it 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797979"/>
                </a:solidFill>
              </a:rPr>
              <a:t>(“</a:t>
            </a:r>
            <a:r>
              <a:t>Parsed with column specifications: …</a:t>
            </a:r>
            <a:r>
              <a:rPr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7" name="Handle missing values…"/>
          <p:cNvSpPr txBox="1"/>
          <p:nvPr/>
        </p:nvSpPr>
        <p:spPr>
          <a:xfrm>
            <a:off x="8458988" y="4675195"/>
            <a:ext cx="5463187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Handle missing values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fill()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replace_na()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Subsetting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tibble[:,1:5]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8AE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tibble</a:t>
            </a:r>
            <a:endParaRPr>
              <a:solidFill>
                <a:srgbClr val="98AE9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tibble$colname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2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E92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vector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Roboto-Medium"/>
                <a:ea typeface="Roboto-Medium"/>
                <a:cs typeface="Roboto-Medium"/>
                <a:sym typeface="Roboto-Medium"/>
              </a:rPr>
              <a:t>  </a:t>
            </a:r>
            <a:r>
              <a:t> </a:t>
            </a:r>
            <a:r>
              <a:rPr>
                <a:solidFill>
                  <a:srgbClr val="98AE91"/>
                </a:solidFill>
              </a:rPr>
              <a:t>(same as tibble[[colname]])</a:t>
            </a:r>
            <a:endParaRPr>
              <a:solidFill>
                <a:srgbClr val="98AE91"/>
              </a:solidFill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Reorganize layout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Change between long and wide format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/>
              <a:t>gather()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1"/>
                </a:solidFill>
                <a:latin typeface="Helvetica"/>
                <a:ea typeface="Helvetica"/>
                <a:cs typeface="Helvetica"/>
                <a:sym typeface="Helvetica"/>
              </a:rPr>
              <a:t># wide to long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spread()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long to wide</a:t>
            </a:r>
          </a:p>
        </p:txBody>
      </p:sp>
      <p:sp>
        <p:nvSpPr>
          <p:cNvPr id="1128" name="Summary…"/>
          <p:cNvSpPr txBox="1"/>
          <p:nvPr/>
        </p:nvSpPr>
        <p:spPr>
          <a:xfrm>
            <a:off x="14252903" y="4737793"/>
            <a:ext cx="10565850" cy="9770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summarise()/summarize()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group_by()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>
                <a:solidFill>
                  <a:srgbClr val="374556"/>
                </a:solidFill>
              </a:rPr>
              <a:t>Extract and sort observations</a:t>
            </a:r>
            <a:r>
              <a:rPr sz="2400">
                <a:solidFill>
                  <a:srgbClr val="374556"/>
                </a:solidFill>
              </a:rPr>
              <a:t> </a:t>
            </a:r>
            <a:r>
              <a:rPr>
                <a:solidFill>
                  <a:srgbClr val="98AE91"/>
                </a:solidFill>
              </a:rPr>
              <a:t># i.e. rows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>
                <a:solidFill>
                  <a:srgbClr val="99AF91"/>
                </a:solidFill>
              </a:rPr>
              <a:t># subset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t> </a:t>
            </a:r>
            <a:r>
              <a:rPr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top_n() </a:t>
            </a:r>
            <a:r>
              <a:rPr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t> </a:t>
            </a:r>
            <a:r>
              <a:rPr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>
                <a:solidFill>
                  <a:srgbClr val="99AF92"/>
                </a:solidFill>
                <a:latin typeface="Roboto-Medium"/>
                <a:ea typeface="Roboto-Medium"/>
                <a:cs typeface="Roboto-Medium"/>
                <a:sym typeface="Roboto-Medium"/>
              </a:rPr>
              <a:t># i.e. columns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select()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/>
              <a:t>mutate(new_name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Vectorised functions</a:t>
            </a:r>
            <a:endParaRPr b="0"/>
          </a:p>
          <a:p>
            <a:pPr defTabSz="457200">
              <a:defRPr sz="23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Ranking:</a:t>
            </a:r>
            <a:r>
              <a:rPr b="0">
                <a:latin typeface="Roboto-Medium"/>
                <a:ea typeface="Roboto-Medium"/>
                <a:cs typeface="Roboto-Medium"/>
                <a:sym typeface="Roboto-Medium"/>
              </a:rPr>
              <a:t> </a:t>
            </a:r>
            <a:r>
              <a:rPr sz="2400" b="0"/>
              <a:t>percent_rank()</a:t>
            </a: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Math:</a:t>
            </a:r>
            <a:r>
              <a:rPr sz="2300" b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 b="0"/>
              <a:t>Any arithmetic or logical operations, </a:t>
            </a:r>
            <a:r>
              <a:rPr sz="2400" b="0"/>
              <a:t>between(), near()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if_else()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</p:txBody>
      </p:sp>
      <p:sp>
        <p:nvSpPr>
          <p:cNvPr id="1129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30" name="2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6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3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4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5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91" name="Group"/>
          <p:cNvGrpSpPr/>
          <p:nvPr/>
        </p:nvGrpSpPr>
        <p:grpSpPr>
          <a:xfrm>
            <a:off x="1346026" y="3357111"/>
            <a:ext cx="13194020" cy="7531377"/>
            <a:chOff x="0" y="12699"/>
            <a:chExt cx="13194018" cy="7531375"/>
          </a:xfrm>
        </p:grpSpPr>
        <p:grpSp>
          <p:nvGrpSpPr>
            <p:cNvPr id="1144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7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Tidyverse: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Summarizing</a:t>
                </a:r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2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3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0" name="Group"/>
            <p:cNvGrpSpPr/>
            <p:nvPr/>
          </p:nvGrpSpPr>
          <p:grpSpPr>
            <a:xfrm>
              <a:off x="2700815" y="12699"/>
              <a:ext cx="10493204" cy="7531377"/>
              <a:chOff x="0" y="12699"/>
              <a:chExt cx="10493203" cy="7531376"/>
            </a:xfrm>
          </p:grpSpPr>
          <p:sp>
            <p:nvSpPr>
              <p:cNvPr id="1145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30170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3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4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5" name="2"/>
              <p:cNvSpPr txBox="1"/>
              <p:nvPr/>
            </p:nvSpPr>
            <p:spPr>
              <a:xfrm>
                <a:off x="9388430" y="1765983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1176" name="3"/>
              <p:cNvSpPr txBox="1"/>
              <p:nvPr/>
            </p:nvSpPr>
            <p:spPr>
              <a:xfrm>
                <a:off x="4934286" y="31635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1177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1178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1179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90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81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5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6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7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8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9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2" name="2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Rectangle"/>
          <p:cNvSpPr/>
          <p:nvPr/>
        </p:nvSpPr>
        <p:spPr>
          <a:xfrm>
            <a:off x="1390874" y="4528155"/>
            <a:ext cx="10532925" cy="8112984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98" name="Group"/>
          <p:cNvGrpSpPr/>
          <p:nvPr/>
        </p:nvGrpSpPr>
        <p:grpSpPr>
          <a:xfrm>
            <a:off x="8509365" y="1528233"/>
            <a:ext cx="11670592" cy="3450578"/>
            <a:chOff x="0" y="25400"/>
            <a:chExt cx="11670591" cy="3450576"/>
          </a:xfrm>
        </p:grpSpPr>
        <p:sp>
          <p:nvSpPr>
            <p:cNvPr id="1195" name="REPRODUCIBILITY IN R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 IN R</a:t>
              </a:r>
            </a:p>
          </p:txBody>
        </p:sp>
        <p:sp>
          <p:nvSpPr>
            <p:cNvPr id="1196" name="https://github.com/aaronpeikert/reproducible-research"/>
            <p:cNvSpPr txBox="1"/>
            <p:nvPr/>
          </p:nvSpPr>
          <p:spPr>
            <a:xfrm>
              <a:off x="2127580" y="25400"/>
              <a:ext cx="9543012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https://github.com/aaronpeikert/reproducible-research</a:t>
              </a:r>
            </a:p>
          </p:txBody>
        </p:sp>
        <p:sp>
          <p:nvSpPr>
            <p:cNvPr id="1197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16" name="Group"/>
          <p:cNvGrpSpPr/>
          <p:nvPr/>
        </p:nvGrpSpPr>
        <p:grpSpPr>
          <a:xfrm>
            <a:off x="2312192" y="5026537"/>
            <a:ext cx="9123328" cy="6921289"/>
            <a:chOff x="0" y="0"/>
            <a:chExt cx="9123327" cy="6921287"/>
          </a:xfrm>
        </p:grpSpPr>
        <p:sp>
          <p:nvSpPr>
            <p:cNvPr id="1199" name="REPRODUCIBLE ANALYSIS"/>
            <p:cNvSpPr txBox="1"/>
            <p:nvPr/>
          </p:nvSpPr>
          <p:spPr>
            <a:xfrm>
              <a:off x="0" y="0"/>
              <a:ext cx="504107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REPRODUCIBLE ANALYSIS</a:t>
              </a:r>
            </a:p>
          </p:txBody>
        </p:sp>
        <p:sp>
          <p:nvSpPr>
            <p:cNvPr id="1200" name="Required for publication in journals"/>
            <p:cNvSpPr txBox="1"/>
            <p:nvPr/>
          </p:nvSpPr>
          <p:spPr>
            <a:xfrm>
              <a:off x="1317421" y="6204236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Required for publication in journals</a:t>
              </a:r>
            </a:p>
          </p:txBody>
        </p:sp>
        <p:grpSp>
          <p:nvGrpSpPr>
            <p:cNvPr id="1208" name="Group"/>
            <p:cNvGrpSpPr/>
            <p:nvPr/>
          </p:nvGrpSpPr>
          <p:grpSpPr>
            <a:xfrm>
              <a:off x="28366" y="1082405"/>
              <a:ext cx="1326000" cy="5838883"/>
              <a:chOff x="0" y="-50799"/>
              <a:chExt cx="1325999" cy="5838882"/>
            </a:xfrm>
          </p:grpSpPr>
          <p:sp>
            <p:nvSpPr>
              <p:cNvPr id="1201" name="Oval 33"/>
              <p:cNvSpPr/>
              <p:nvPr/>
            </p:nvSpPr>
            <p:spPr>
              <a:xfrm>
                <a:off x="434671" y="1599956"/>
                <a:ext cx="891329" cy="88850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Oval 34"/>
              <p:cNvSpPr/>
              <p:nvPr/>
            </p:nvSpPr>
            <p:spPr>
              <a:xfrm>
                <a:off x="435897" y="3250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Oval 35"/>
              <p:cNvSpPr/>
              <p:nvPr/>
            </p:nvSpPr>
            <p:spPr>
              <a:xfrm>
                <a:off x="0" y="-50800"/>
                <a:ext cx="888879" cy="889225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Freeform 40"/>
              <p:cNvSpPr/>
              <p:nvPr/>
            </p:nvSpPr>
            <p:spPr>
              <a:xfrm>
                <a:off x="601886" y="4192877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Oval 34"/>
              <p:cNvSpPr/>
              <p:nvPr/>
            </p:nvSpPr>
            <p:spPr>
              <a:xfrm>
                <a:off x="0" y="4901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6" name="Freeform 40"/>
              <p:cNvSpPr/>
              <p:nvPr/>
            </p:nvSpPr>
            <p:spPr>
              <a:xfrm rot="10800000" flipH="1">
                <a:off x="601886" y="880460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7" name="Freeform 40"/>
              <p:cNvSpPr/>
              <p:nvPr/>
            </p:nvSpPr>
            <p:spPr>
              <a:xfrm rot="20460000">
                <a:off x="826252" y="2530977"/>
                <a:ext cx="245504" cy="677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209" name="Perform an analysis multiple times"/>
            <p:cNvSpPr txBox="1"/>
            <p:nvPr/>
          </p:nvSpPr>
          <p:spPr>
            <a:xfrm>
              <a:off x="1316026" y="1200939"/>
              <a:ext cx="734339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Perform an analysis multiple times </a:t>
              </a:r>
            </a:p>
          </p:txBody>
        </p:sp>
        <p:sp>
          <p:nvSpPr>
            <p:cNvPr id="1210" name="Sharing code with collaborators"/>
            <p:cNvSpPr txBox="1"/>
            <p:nvPr/>
          </p:nvSpPr>
          <p:spPr>
            <a:xfrm>
              <a:off x="1782727" y="2868704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code with collaborators  </a:t>
              </a:r>
            </a:p>
          </p:txBody>
        </p:sp>
        <p:sp>
          <p:nvSpPr>
            <p:cNvPr id="1211" name="Salvage older code in case of mistakes"/>
            <p:cNvSpPr txBox="1"/>
            <p:nvPr/>
          </p:nvSpPr>
          <p:spPr>
            <a:xfrm>
              <a:off x="1782727" y="4536471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Salvage older code in case of mistakes</a:t>
              </a:r>
            </a:p>
          </p:txBody>
        </p:sp>
        <p:sp>
          <p:nvSpPr>
            <p:cNvPr id="1212" name="Shape"/>
            <p:cNvSpPr/>
            <p:nvPr/>
          </p:nvSpPr>
          <p:spPr>
            <a:xfrm>
              <a:off x="670190" y="2881404"/>
              <a:ext cx="504001" cy="55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93" y="11941"/>
                  </a:moveTo>
                  <a:cubicBezTo>
                    <a:pt x="11193" y="11766"/>
                    <a:pt x="10604" y="7024"/>
                    <a:pt x="9229" y="6673"/>
                  </a:cubicBezTo>
                  <a:cubicBezTo>
                    <a:pt x="7462" y="6322"/>
                    <a:pt x="7462" y="6322"/>
                    <a:pt x="7462" y="6322"/>
                  </a:cubicBezTo>
                  <a:cubicBezTo>
                    <a:pt x="7462" y="6146"/>
                    <a:pt x="7462" y="5971"/>
                    <a:pt x="7265" y="5971"/>
                  </a:cubicBezTo>
                  <a:cubicBezTo>
                    <a:pt x="7462" y="5795"/>
                    <a:pt x="7462" y="5620"/>
                    <a:pt x="7658" y="5620"/>
                  </a:cubicBezTo>
                  <a:cubicBezTo>
                    <a:pt x="7855" y="5268"/>
                    <a:pt x="8051" y="4917"/>
                    <a:pt x="8247" y="4741"/>
                  </a:cubicBezTo>
                  <a:cubicBezTo>
                    <a:pt x="8247" y="4566"/>
                    <a:pt x="8247" y="4390"/>
                    <a:pt x="8247" y="4215"/>
                  </a:cubicBezTo>
                  <a:cubicBezTo>
                    <a:pt x="8444" y="4215"/>
                    <a:pt x="8640" y="4039"/>
                    <a:pt x="8640" y="3688"/>
                  </a:cubicBezTo>
                  <a:cubicBezTo>
                    <a:pt x="8640" y="3337"/>
                    <a:pt x="8640" y="3337"/>
                    <a:pt x="8640" y="3337"/>
                  </a:cubicBezTo>
                  <a:cubicBezTo>
                    <a:pt x="8640" y="3161"/>
                    <a:pt x="8640" y="2985"/>
                    <a:pt x="8444" y="2810"/>
                  </a:cubicBezTo>
                  <a:cubicBezTo>
                    <a:pt x="8444" y="2107"/>
                    <a:pt x="8444" y="2107"/>
                    <a:pt x="8444" y="2107"/>
                  </a:cubicBezTo>
                  <a:cubicBezTo>
                    <a:pt x="8444" y="1054"/>
                    <a:pt x="7265" y="0"/>
                    <a:pt x="6087" y="0"/>
                  </a:cubicBezTo>
                  <a:cubicBezTo>
                    <a:pt x="5105" y="0"/>
                    <a:pt x="5105" y="0"/>
                    <a:pt x="5105" y="0"/>
                  </a:cubicBezTo>
                  <a:cubicBezTo>
                    <a:pt x="3927" y="0"/>
                    <a:pt x="2749" y="1054"/>
                    <a:pt x="2749" y="2107"/>
                  </a:cubicBezTo>
                  <a:cubicBezTo>
                    <a:pt x="2749" y="2810"/>
                    <a:pt x="2749" y="2810"/>
                    <a:pt x="2749" y="2810"/>
                  </a:cubicBezTo>
                  <a:cubicBezTo>
                    <a:pt x="2553" y="2985"/>
                    <a:pt x="2553" y="3161"/>
                    <a:pt x="2553" y="3337"/>
                  </a:cubicBezTo>
                  <a:cubicBezTo>
                    <a:pt x="2553" y="3688"/>
                    <a:pt x="2553" y="3688"/>
                    <a:pt x="2553" y="3688"/>
                  </a:cubicBezTo>
                  <a:cubicBezTo>
                    <a:pt x="2553" y="4039"/>
                    <a:pt x="2749" y="4215"/>
                    <a:pt x="2945" y="4215"/>
                  </a:cubicBezTo>
                  <a:cubicBezTo>
                    <a:pt x="2945" y="4390"/>
                    <a:pt x="2945" y="4566"/>
                    <a:pt x="2945" y="4741"/>
                  </a:cubicBezTo>
                  <a:cubicBezTo>
                    <a:pt x="3142" y="4917"/>
                    <a:pt x="3338" y="5268"/>
                    <a:pt x="3535" y="5620"/>
                  </a:cubicBezTo>
                  <a:cubicBezTo>
                    <a:pt x="3731" y="5620"/>
                    <a:pt x="3731" y="5795"/>
                    <a:pt x="3927" y="5971"/>
                  </a:cubicBezTo>
                  <a:cubicBezTo>
                    <a:pt x="3731" y="5971"/>
                    <a:pt x="3731" y="6146"/>
                    <a:pt x="3731" y="6322"/>
                  </a:cubicBezTo>
                  <a:cubicBezTo>
                    <a:pt x="1964" y="6673"/>
                    <a:pt x="1964" y="6673"/>
                    <a:pt x="1964" y="6673"/>
                  </a:cubicBezTo>
                  <a:cubicBezTo>
                    <a:pt x="589" y="7024"/>
                    <a:pt x="0" y="11766"/>
                    <a:pt x="0" y="11766"/>
                  </a:cubicBezTo>
                  <a:cubicBezTo>
                    <a:pt x="0" y="11766"/>
                    <a:pt x="0" y="11941"/>
                    <a:pt x="0" y="11941"/>
                  </a:cubicBezTo>
                  <a:cubicBezTo>
                    <a:pt x="0" y="12117"/>
                    <a:pt x="196" y="12293"/>
                    <a:pt x="393" y="12293"/>
                  </a:cubicBezTo>
                  <a:cubicBezTo>
                    <a:pt x="10800" y="12293"/>
                    <a:pt x="10800" y="12293"/>
                    <a:pt x="10800" y="12293"/>
                  </a:cubicBezTo>
                  <a:cubicBezTo>
                    <a:pt x="10996" y="12293"/>
                    <a:pt x="11193" y="12117"/>
                    <a:pt x="11193" y="11941"/>
                  </a:cubicBezTo>
                  <a:close/>
                  <a:moveTo>
                    <a:pt x="5105" y="7902"/>
                  </a:moveTo>
                  <a:cubicBezTo>
                    <a:pt x="5105" y="8078"/>
                    <a:pt x="5105" y="8078"/>
                    <a:pt x="5105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320" y="7551"/>
                    <a:pt x="4320" y="7551"/>
                    <a:pt x="4320" y="7551"/>
                  </a:cubicBezTo>
                  <a:cubicBezTo>
                    <a:pt x="4320" y="7551"/>
                    <a:pt x="4320" y="7376"/>
                    <a:pt x="4320" y="7376"/>
                  </a:cubicBezTo>
                  <a:cubicBezTo>
                    <a:pt x="4320" y="6498"/>
                    <a:pt x="4320" y="6498"/>
                    <a:pt x="4320" y="6498"/>
                  </a:cubicBezTo>
                  <a:cubicBezTo>
                    <a:pt x="4320" y="6498"/>
                    <a:pt x="4320" y="6498"/>
                    <a:pt x="4516" y="6498"/>
                  </a:cubicBezTo>
                  <a:cubicBezTo>
                    <a:pt x="4516" y="6498"/>
                    <a:pt x="4516" y="6498"/>
                    <a:pt x="4516" y="6498"/>
                  </a:cubicBezTo>
                  <a:cubicBezTo>
                    <a:pt x="4713" y="6498"/>
                    <a:pt x="4909" y="6498"/>
                    <a:pt x="4909" y="6498"/>
                  </a:cubicBezTo>
                  <a:cubicBezTo>
                    <a:pt x="5105" y="6673"/>
                    <a:pt x="5105" y="6673"/>
                    <a:pt x="5105" y="6673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200"/>
                    <a:pt x="5302" y="7200"/>
                    <a:pt x="5302" y="7200"/>
                  </a:cubicBezTo>
                  <a:lnTo>
                    <a:pt x="5105" y="7902"/>
                  </a:lnTo>
                  <a:close/>
                  <a:moveTo>
                    <a:pt x="6873" y="7376"/>
                  </a:moveTo>
                  <a:cubicBezTo>
                    <a:pt x="6873" y="7376"/>
                    <a:pt x="6873" y="7551"/>
                    <a:pt x="6873" y="7551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087" y="8078"/>
                    <a:pt x="6087" y="8078"/>
                    <a:pt x="6087" y="7902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7200"/>
                    <a:pt x="6087" y="7200"/>
                    <a:pt x="6087" y="7024"/>
                  </a:cubicBezTo>
                  <a:cubicBezTo>
                    <a:pt x="6087" y="7024"/>
                    <a:pt x="6087" y="7024"/>
                    <a:pt x="6087" y="7024"/>
                  </a:cubicBezTo>
                  <a:cubicBezTo>
                    <a:pt x="6087" y="6673"/>
                    <a:pt x="6087" y="6673"/>
                    <a:pt x="6087" y="6673"/>
                  </a:cubicBezTo>
                  <a:cubicBezTo>
                    <a:pt x="6087" y="6673"/>
                    <a:pt x="6087" y="6673"/>
                    <a:pt x="6284" y="6498"/>
                  </a:cubicBezTo>
                  <a:cubicBezTo>
                    <a:pt x="6284" y="6498"/>
                    <a:pt x="6480" y="6498"/>
                    <a:pt x="6676" y="6498"/>
                  </a:cubicBezTo>
                  <a:cubicBezTo>
                    <a:pt x="6676" y="6498"/>
                    <a:pt x="6676" y="6498"/>
                    <a:pt x="6676" y="6498"/>
                  </a:cubicBezTo>
                  <a:cubicBezTo>
                    <a:pt x="6873" y="6498"/>
                    <a:pt x="6873" y="6498"/>
                    <a:pt x="6873" y="6498"/>
                  </a:cubicBezTo>
                  <a:lnTo>
                    <a:pt x="6873" y="7376"/>
                  </a:lnTo>
                  <a:close/>
                  <a:moveTo>
                    <a:pt x="6087" y="5795"/>
                  </a:moveTo>
                  <a:cubicBezTo>
                    <a:pt x="5105" y="5795"/>
                    <a:pt x="5105" y="5795"/>
                    <a:pt x="5105" y="5795"/>
                  </a:cubicBezTo>
                  <a:cubicBezTo>
                    <a:pt x="4909" y="5795"/>
                    <a:pt x="4713" y="5620"/>
                    <a:pt x="4320" y="5093"/>
                  </a:cubicBezTo>
                  <a:cubicBezTo>
                    <a:pt x="3927" y="4741"/>
                    <a:pt x="3731" y="4215"/>
                    <a:pt x="3731" y="3863"/>
                  </a:cubicBezTo>
                  <a:cubicBezTo>
                    <a:pt x="3731" y="3863"/>
                    <a:pt x="3731" y="3863"/>
                    <a:pt x="3731" y="3863"/>
                  </a:cubicBezTo>
                  <a:cubicBezTo>
                    <a:pt x="3535" y="3863"/>
                    <a:pt x="3535" y="3863"/>
                    <a:pt x="3535" y="3863"/>
                  </a:cubicBezTo>
                  <a:cubicBezTo>
                    <a:pt x="3535" y="3688"/>
                    <a:pt x="3535" y="3688"/>
                    <a:pt x="3535" y="3688"/>
                  </a:cubicBezTo>
                  <a:cubicBezTo>
                    <a:pt x="3535" y="3512"/>
                    <a:pt x="3535" y="3512"/>
                    <a:pt x="3535" y="3512"/>
                  </a:cubicBezTo>
                  <a:cubicBezTo>
                    <a:pt x="3535" y="3337"/>
                    <a:pt x="3535" y="3337"/>
                    <a:pt x="3535" y="3337"/>
                  </a:cubicBezTo>
                  <a:cubicBezTo>
                    <a:pt x="3731" y="3337"/>
                    <a:pt x="3731" y="3337"/>
                    <a:pt x="3731" y="3337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927" y="2810"/>
                    <a:pt x="4320" y="2634"/>
                    <a:pt x="4909" y="2634"/>
                  </a:cubicBezTo>
                  <a:cubicBezTo>
                    <a:pt x="5105" y="2634"/>
                    <a:pt x="5498" y="2810"/>
                    <a:pt x="5695" y="2985"/>
                  </a:cubicBezTo>
                  <a:cubicBezTo>
                    <a:pt x="6087" y="3161"/>
                    <a:pt x="6284" y="3337"/>
                    <a:pt x="6676" y="3337"/>
                  </a:cubicBezTo>
                  <a:cubicBezTo>
                    <a:pt x="6873" y="3337"/>
                    <a:pt x="7069" y="3337"/>
                    <a:pt x="7265" y="3161"/>
                  </a:cubicBezTo>
                  <a:cubicBezTo>
                    <a:pt x="7265" y="3161"/>
                    <a:pt x="7462" y="3161"/>
                    <a:pt x="7462" y="3337"/>
                  </a:cubicBezTo>
                  <a:cubicBezTo>
                    <a:pt x="7462" y="3337"/>
                    <a:pt x="7462" y="3337"/>
                    <a:pt x="7462" y="3337"/>
                  </a:cubicBezTo>
                  <a:cubicBezTo>
                    <a:pt x="7658" y="3337"/>
                    <a:pt x="7658" y="3337"/>
                    <a:pt x="7658" y="3337"/>
                  </a:cubicBezTo>
                  <a:cubicBezTo>
                    <a:pt x="7658" y="3337"/>
                    <a:pt x="7855" y="3337"/>
                    <a:pt x="7855" y="3512"/>
                  </a:cubicBezTo>
                  <a:cubicBezTo>
                    <a:pt x="7855" y="3688"/>
                    <a:pt x="7855" y="3688"/>
                    <a:pt x="7855" y="3688"/>
                  </a:cubicBezTo>
                  <a:cubicBezTo>
                    <a:pt x="7855" y="3688"/>
                    <a:pt x="7658" y="3688"/>
                    <a:pt x="7658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4215"/>
                    <a:pt x="7265" y="4741"/>
                    <a:pt x="6873" y="5093"/>
                  </a:cubicBezTo>
                  <a:cubicBezTo>
                    <a:pt x="6480" y="5620"/>
                    <a:pt x="6284" y="5795"/>
                    <a:pt x="6087" y="5795"/>
                  </a:cubicBezTo>
                  <a:close/>
                  <a:moveTo>
                    <a:pt x="19636" y="15980"/>
                  </a:moveTo>
                  <a:cubicBezTo>
                    <a:pt x="17869" y="15454"/>
                    <a:pt x="17869" y="15454"/>
                    <a:pt x="17869" y="15454"/>
                  </a:cubicBezTo>
                  <a:cubicBezTo>
                    <a:pt x="17869" y="15454"/>
                    <a:pt x="17673" y="15278"/>
                    <a:pt x="17673" y="15102"/>
                  </a:cubicBezTo>
                  <a:cubicBezTo>
                    <a:pt x="17673" y="15102"/>
                    <a:pt x="17869" y="14927"/>
                    <a:pt x="17869" y="14751"/>
                  </a:cubicBezTo>
                  <a:cubicBezTo>
                    <a:pt x="18262" y="14576"/>
                    <a:pt x="18458" y="14224"/>
                    <a:pt x="18458" y="13873"/>
                  </a:cubicBezTo>
                  <a:cubicBezTo>
                    <a:pt x="18655" y="13698"/>
                    <a:pt x="18655" y="13698"/>
                    <a:pt x="18655" y="13522"/>
                  </a:cubicBezTo>
                  <a:cubicBezTo>
                    <a:pt x="18851" y="13346"/>
                    <a:pt x="18851" y="13171"/>
                    <a:pt x="18851" y="12995"/>
                  </a:cubicBezTo>
                  <a:cubicBezTo>
                    <a:pt x="18851" y="12468"/>
                    <a:pt x="18851" y="12468"/>
                    <a:pt x="18851" y="12468"/>
                  </a:cubicBezTo>
                  <a:cubicBezTo>
                    <a:pt x="18851" y="12293"/>
                    <a:pt x="18851" y="12293"/>
                    <a:pt x="18851" y="12117"/>
                  </a:cubicBezTo>
                  <a:cubicBezTo>
                    <a:pt x="18851" y="11415"/>
                    <a:pt x="18851" y="11415"/>
                    <a:pt x="18851" y="11415"/>
                  </a:cubicBezTo>
                  <a:cubicBezTo>
                    <a:pt x="18851" y="10185"/>
                    <a:pt x="17673" y="9132"/>
                    <a:pt x="16298" y="9132"/>
                  </a:cubicBezTo>
                  <a:cubicBezTo>
                    <a:pt x="15513" y="9132"/>
                    <a:pt x="15513" y="9132"/>
                    <a:pt x="15513" y="9132"/>
                  </a:cubicBezTo>
                  <a:cubicBezTo>
                    <a:pt x="14138" y="9132"/>
                    <a:pt x="13156" y="10185"/>
                    <a:pt x="13156" y="11415"/>
                  </a:cubicBezTo>
                  <a:cubicBezTo>
                    <a:pt x="13156" y="12117"/>
                    <a:pt x="13156" y="12117"/>
                    <a:pt x="13156" y="12117"/>
                  </a:cubicBezTo>
                  <a:cubicBezTo>
                    <a:pt x="12960" y="12293"/>
                    <a:pt x="12960" y="12293"/>
                    <a:pt x="12960" y="12468"/>
                  </a:cubicBezTo>
                  <a:cubicBezTo>
                    <a:pt x="12960" y="12995"/>
                    <a:pt x="12960" y="12995"/>
                    <a:pt x="12960" y="12995"/>
                  </a:cubicBezTo>
                  <a:cubicBezTo>
                    <a:pt x="12960" y="13171"/>
                    <a:pt x="12960" y="13346"/>
                    <a:pt x="13156" y="13522"/>
                  </a:cubicBezTo>
                  <a:cubicBezTo>
                    <a:pt x="13156" y="13698"/>
                    <a:pt x="13353" y="13698"/>
                    <a:pt x="13353" y="13873"/>
                  </a:cubicBezTo>
                  <a:cubicBezTo>
                    <a:pt x="13549" y="14224"/>
                    <a:pt x="13745" y="14576"/>
                    <a:pt x="13942" y="14751"/>
                  </a:cubicBezTo>
                  <a:cubicBezTo>
                    <a:pt x="13942" y="14927"/>
                    <a:pt x="14138" y="15102"/>
                    <a:pt x="14335" y="15102"/>
                  </a:cubicBezTo>
                  <a:cubicBezTo>
                    <a:pt x="14138" y="15278"/>
                    <a:pt x="13942" y="15454"/>
                    <a:pt x="13942" y="15454"/>
                  </a:cubicBezTo>
                  <a:cubicBezTo>
                    <a:pt x="12175" y="15980"/>
                    <a:pt x="12175" y="15980"/>
                    <a:pt x="12175" y="15980"/>
                  </a:cubicBezTo>
                  <a:cubicBezTo>
                    <a:pt x="10996" y="16332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424"/>
                    <a:pt x="10407" y="21600"/>
                    <a:pt x="10604" y="21600"/>
                  </a:cubicBezTo>
                  <a:cubicBezTo>
                    <a:pt x="21207" y="21600"/>
                    <a:pt x="21207" y="21600"/>
                    <a:pt x="21207" y="21600"/>
                  </a:cubicBezTo>
                  <a:cubicBezTo>
                    <a:pt x="21404" y="21600"/>
                    <a:pt x="21600" y="21424"/>
                    <a:pt x="21600" y="21073"/>
                  </a:cubicBezTo>
                  <a:cubicBezTo>
                    <a:pt x="21600" y="20898"/>
                    <a:pt x="20815" y="16332"/>
                    <a:pt x="19636" y="15980"/>
                  </a:cubicBezTo>
                  <a:close/>
                  <a:moveTo>
                    <a:pt x="15513" y="17210"/>
                  </a:moveTo>
                  <a:cubicBezTo>
                    <a:pt x="15513" y="17210"/>
                    <a:pt x="15316" y="17385"/>
                    <a:pt x="15316" y="17385"/>
                  </a:cubicBezTo>
                  <a:cubicBezTo>
                    <a:pt x="15316" y="17385"/>
                    <a:pt x="15316" y="17385"/>
                    <a:pt x="15316" y="17385"/>
                  </a:cubicBezTo>
                  <a:cubicBezTo>
                    <a:pt x="15316" y="17385"/>
                    <a:pt x="15120" y="17385"/>
                    <a:pt x="15120" y="17210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5805"/>
                    <a:pt x="14727" y="15805"/>
                    <a:pt x="14727" y="15805"/>
                  </a:cubicBezTo>
                  <a:cubicBezTo>
                    <a:pt x="14727" y="15805"/>
                    <a:pt x="14727" y="15805"/>
                    <a:pt x="14727" y="15629"/>
                  </a:cubicBezTo>
                  <a:cubicBezTo>
                    <a:pt x="14727" y="15629"/>
                    <a:pt x="14924" y="15629"/>
                    <a:pt x="14924" y="15629"/>
                  </a:cubicBezTo>
                  <a:cubicBezTo>
                    <a:pt x="15120" y="15805"/>
                    <a:pt x="15120" y="15805"/>
                    <a:pt x="15316" y="15805"/>
                  </a:cubicBezTo>
                  <a:cubicBezTo>
                    <a:pt x="15316" y="15805"/>
                    <a:pt x="15513" y="15805"/>
                    <a:pt x="15513" y="15980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507"/>
                  </a:cubicBezTo>
                  <a:lnTo>
                    <a:pt x="15513" y="17210"/>
                  </a:lnTo>
                  <a:close/>
                  <a:moveTo>
                    <a:pt x="17084" y="16683"/>
                  </a:moveTo>
                  <a:cubicBezTo>
                    <a:pt x="17084" y="16683"/>
                    <a:pt x="17084" y="16683"/>
                    <a:pt x="17084" y="16683"/>
                  </a:cubicBezTo>
                  <a:cubicBezTo>
                    <a:pt x="16691" y="17210"/>
                    <a:pt x="16691" y="17210"/>
                    <a:pt x="16691" y="17210"/>
                  </a:cubicBezTo>
                  <a:cubicBezTo>
                    <a:pt x="16691" y="17385"/>
                    <a:pt x="16691" y="17385"/>
                    <a:pt x="16495" y="17385"/>
                  </a:cubicBezTo>
                  <a:cubicBezTo>
                    <a:pt x="16495" y="17385"/>
                    <a:pt x="16495" y="17385"/>
                    <a:pt x="16495" y="17385"/>
                  </a:cubicBezTo>
                  <a:cubicBezTo>
                    <a:pt x="16495" y="17385"/>
                    <a:pt x="16495" y="17210"/>
                    <a:pt x="16298" y="17210"/>
                  </a:cubicBezTo>
                  <a:cubicBezTo>
                    <a:pt x="16298" y="16507"/>
                    <a:pt x="16298" y="16507"/>
                    <a:pt x="16298" y="16507"/>
                  </a:cubicBezTo>
                  <a:cubicBezTo>
                    <a:pt x="16298" y="16332"/>
                    <a:pt x="16298" y="16332"/>
                    <a:pt x="16298" y="16332"/>
                  </a:cubicBezTo>
                  <a:cubicBezTo>
                    <a:pt x="16298" y="16332"/>
                    <a:pt x="16298" y="16332"/>
                    <a:pt x="16495" y="16332"/>
                  </a:cubicBezTo>
                  <a:cubicBezTo>
                    <a:pt x="16495" y="15980"/>
                    <a:pt x="16495" y="15980"/>
                    <a:pt x="16495" y="15980"/>
                  </a:cubicBezTo>
                  <a:cubicBezTo>
                    <a:pt x="16495" y="15805"/>
                    <a:pt x="16495" y="15805"/>
                    <a:pt x="16495" y="15805"/>
                  </a:cubicBezTo>
                  <a:cubicBezTo>
                    <a:pt x="16691" y="15805"/>
                    <a:pt x="16887" y="15805"/>
                    <a:pt x="16887" y="15629"/>
                  </a:cubicBezTo>
                  <a:cubicBezTo>
                    <a:pt x="16887" y="15629"/>
                    <a:pt x="17084" y="15629"/>
                    <a:pt x="17084" y="15629"/>
                  </a:cubicBezTo>
                  <a:cubicBezTo>
                    <a:pt x="17084" y="15805"/>
                    <a:pt x="17084" y="15805"/>
                    <a:pt x="17084" y="15805"/>
                  </a:cubicBezTo>
                  <a:lnTo>
                    <a:pt x="17084" y="16683"/>
                  </a:lnTo>
                  <a:close/>
                  <a:moveTo>
                    <a:pt x="16298" y="15102"/>
                  </a:moveTo>
                  <a:cubicBezTo>
                    <a:pt x="15513" y="15102"/>
                    <a:pt x="15513" y="15102"/>
                    <a:pt x="15513" y="15102"/>
                  </a:cubicBezTo>
                  <a:cubicBezTo>
                    <a:pt x="15316" y="15102"/>
                    <a:pt x="14924" y="14927"/>
                    <a:pt x="14531" y="14400"/>
                  </a:cubicBezTo>
                  <a:cubicBezTo>
                    <a:pt x="14335" y="13873"/>
                    <a:pt x="14138" y="13522"/>
                    <a:pt x="13942" y="13171"/>
                  </a:cubicBezTo>
                  <a:cubicBezTo>
                    <a:pt x="13942" y="13171"/>
                    <a:pt x="13942" y="13171"/>
                    <a:pt x="13942" y="13171"/>
                  </a:cubicBezTo>
                  <a:cubicBezTo>
                    <a:pt x="13745" y="12995"/>
                    <a:pt x="13745" y="12995"/>
                    <a:pt x="13745" y="12995"/>
                  </a:cubicBezTo>
                  <a:cubicBezTo>
                    <a:pt x="13745" y="12995"/>
                    <a:pt x="13745" y="12995"/>
                    <a:pt x="13745" y="12820"/>
                  </a:cubicBezTo>
                  <a:cubicBezTo>
                    <a:pt x="13745" y="12644"/>
                    <a:pt x="13745" y="12644"/>
                    <a:pt x="13745" y="12644"/>
                  </a:cubicBezTo>
                  <a:cubicBezTo>
                    <a:pt x="13745" y="12644"/>
                    <a:pt x="13745" y="12468"/>
                    <a:pt x="13942" y="12468"/>
                  </a:cubicBezTo>
                  <a:cubicBezTo>
                    <a:pt x="13942" y="12468"/>
                    <a:pt x="13942" y="12468"/>
                    <a:pt x="13942" y="12468"/>
                  </a:cubicBezTo>
                  <a:cubicBezTo>
                    <a:pt x="13942" y="12293"/>
                    <a:pt x="13942" y="12293"/>
                    <a:pt x="13942" y="12293"/>
                  </a:cubicBezTo>
                  <a:cubicBezTo>
                    <a:pt x="13942" y="12293"/>
                    <a:pt x="13942" y="12117"/>
                    <a:pt x="14138" y="12117"/>
                  </a:cubicBezTo>
                  <a:cubicBezTo>
                    <a:pt x="14335" y="12117"/>
                    <a:pt x="14727" y="11941"/>
                    <a:pt x="15120" y="11941"/>
                  </a:cubicBezTo>
                  <a:cubicBezTo>
                    <a:pt x="15513" y="11941"/>
                    <a:pt x="15905" y="11941"/>
                    <a:pt x="16102" y="12293"/>
                  </a:cubicBezTo>
                  <a:cubicBezTo>
                    <a:pt x="16298" y="12468"/>
                    <a:pt x="16691" y="12644"/>
                    <a:pt x="17084" y="12644"/>
                  </a:cubicBezTo>
                  <a:cubicBezTo>
                    <a:pt x="17280" y="12644"/>
                    <a:pt x="17476" y="12644"/>
                    <a:pt x="17673" y="12468"/>
                  </a:cubicBezTo>
                  <a:cubicBezTo>
                    <a:pt x="17673" y="12468"/>
                    <a:pt x="17673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8065" y="12468"/>
                    <a:pt x="18065" y="12644"/>
                    <a:pt x="18065" y="12644"/>
                  </a:cubicBezTo>
                  <a:cubicBezTo>
                    <a:pt x="18065" y="12820"/>
                    <a:pt x="18065" y="12820"/>
                    <a:pt x="18065" y="12820"/>
                  </a:cubicBezTo>
                  <a:cubicBezTo>
                    <a:pt x="18065" y="12995"/>
                    <a:pt x="18065" y="12995"/>
                    <a:pt x="18065" y="12995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522"/>
                    <a:pt x="17673" y="13873"/>
                    <a:pt x="17280" y="14400"/>
                  </a:cubicBezTo>
                  <a:cubicBezTo>
                    <a:pt x="16887" y="14927"/>
                    <a:pt x="16495" y="15102"/>
                    <a:pt x="16298" y="15102"/>
                  </a:cubicBezTo>
                  <a:close/>
                  <a:moveTo>
                    <a:pt x="9818" y="2985"/>
                  </a:moveTo>
                  <a:cubicBezTo>
                    <a:pt x="10015" y="2985"/>
                    <a:pt x="10211" y="2985"/>
                    <a:pt x="10407" y="2985"/>
                  </a:cubicBezTo>
                  <a:cubicBezTo>
                    <a:pt x="10800" y="3161"/>
                    <a:pt x="10996" y="3337"/>
                    <a:pt x="11389" y="3863"/>
                  </a:cubicBezTo>
                  <a:cubicBezTo>
                    <a:pt x="11585" y="4390"/>
                    <a:pt x="11782" y="4917"/>
                    <a:pt x="11978" y="5444"/>
                  </a:cubicBezTo>
                  <a:cubicBezTo>
                    <a:pt x="12175" y="5795"/>
                    <a:pt x="12175" y="5795"/>
                    <a:pt x="12175" y="5795"/>
                  </a:cubicBezTo>
                  <a:cubicBezTo>
                    <a:pt x="11193" y="6146"/>
                    <a:pt x="11193" y="6146"/>
                    <a:pt x="11193" y="6146"/>
                  </a:cubicBezTo>
                  <a:cubicBezTo>
                    <a:pt x="10996" y="6146"/>
                    <a:pt x="10996" y="6322"/>
                    <a:pt x="10996" y="6322"/>
                  </a:cubicBezTo>
                  <a:cubicBezTo>
                    <a:pt x="10996" y="6498"/>
                    <a:pt x="10996" y="6673"/>
                    <a:pt x="11193" y="6673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924" y="8254"/>
                    <a:pt x="14924" y="8254"/>
                    <a:pt x="14924" y="8254"/>
                  </a:cubicBezTo>
                  <a:cubicBezTo>
                    <a:pt x="15120" y="8254"/>
                    <a:pt x="15120" y="8254"/>
                    <a:pt x="15120" y="8078"/>
                  </a:cubicBezTo>
                  <a:cubicBezTo>
                    <a:pt x="15709" y="4566"/>
                    <a:pt x="15709" y="4566"/>
                    <a:pt x="15709" y="4566"/>
                  </a:cubicBezTo>
                  <a:cubicBezTo>
                    <a:pt x="15709" y="4390"/>
                    <a:pt x="15709" y="4390"/>
                    <a:pt x="15709" y="4215"/>
                  </a:cubicBezTo>
                  <a:cubicBezTo>
                    <a:pt x="15513" y="4215"/>
                    <a:pt x="15316" y="4215"/>
                    <a:pt x="15316" y="4215"/>
                  </a:cubicBezTo>
                  <a:cubicBezTo>
                    <a:pt x="14531" y="4566"/>
                    <a:pt x="14531" y="4566"/>
                    <a:pt x="14531" y="4566"/>
                  </a:cubicBezTo>
                  <a:cubicBezTo>
                    <a:pt x="14138" y="4390"/>
                    <a:pt x="14138" y="4390"/>
                    <a:pt x="14138" y="4390"/>
                  </a:cubicBezTo>
                  <a:cubicBezTo>
                    <a:pt x="12764" y="2985"/>
                    <a:pt x="11585" y="2283"/>
                    <a:pt x="10604" y="2283"/>
                  </a:cubicBezTo>
                  <a:cubicBezTo>
                    <a:pt x="10604" y="2283"/>
                    <a:pt x="10604" y="2283"/>
                    <a:pt x="10604" y="2283"/>
                  </a:cubicBezTo>
                  <a:cubicBezTo>
                    <a:pt x="10211" y="2283"/>
                    <a:pt x="10015" y="2283"/>
                    <a:pt x="9622" y="2459"/>
                  </a:cubicBezTo>
                  <a:cubicBezTo>
                    <a:pt x="9622" y="2634"/>
                    <a:pt x="9425" y="2810"/>
                    <a:pt x="9622" y="2810"/>
                  </a:cubicBezTo>
                  <a:cubicBezTo>
                    <a:pt x="9622" y="2985"/>
                    <a:pt x="9818" y="2985"/>
                    <a:pt x="9818" y="2985"/>
                  </a:cubicBezTo>
                  <a:close/>
                  <a:moveTo>
                    <a:pt x="9033" y="18790"/>
                  </a:moveTo>
                  <a:cubicBezTo>
                    <a:pt x="8836" y="18790"/>
                    <a:pt x="8640" y="18790"/>
                    <a:pt x="8640" y="18615"/>
                  </a:cubicBezTo>
                  <a:cubicBezTo>
                    <a:pt x="8247" y="18615"/>
                    <a:pt x="7855" y="18263"/>
                    <a:pt x="7462" y="17912"/>
                  </a:cubicBezTo>
                  <a:cubicBezTo>
                    <a:pt x="7265" y="17385"/>
                    <a:pt x="7069" y="16859"/>
                    <a:pt x="6873" y="16332"/>
                  </a:cubicBezTo>
                  <a:cubicBezTo>
                    <a:pt x="6873" y="15980"/>
                    <a:pt x="6873" y="15980"/>
                    <a:pt x="6873" y="15980"/>
                  </a:cubicBezTo>
                  <a:cubicBezTo>
                    <a:pt x="7658" y="15629"/>
                    <a:pt x="7658" y="15629"/>
                    <a:pt x="7658" y="15629"/>
                  </a:cubicBezTo>
                  <a:cubicBezTo>
                    <a:pt x="7855" y="15629"/>
                    <a:pt x="7855" y="15454"/>
                    <a:pt x="7855" y="15278"/>
                  </a:cubicBezTo>
                  <a:cubicBezTo>
                    <a:pt x="7855" y="15278"/>
                    <a:pt x="7855" y="15102"/>
                    <a:pt x="7658" y="15102"/>
                  </a:cubicBezTo>
                  <a:cubicBezTo>
                    <a:pt x="4124" y="13522"/>
                    <a:pt x="4124" y="13522"/>
                    <a:pt x="4124" y="13522"/>
                  </a:cubicBezTo>
                  <a:cubicBezTo>
                    <a:pt x="4124" y="13522"/>
                    <a:pt x="4124" y="13346"/>
                    <a:pt x="4124" y="13346"/>
                  </a:cubicBezTo>
                  <a:cubicBezTo>
                    <a:pt x="3927" y="13346"/>
                    <a:pt x="3927" y="13522"/>
                    <a:pt x="3927" y="13522"/>
                  </a:cubicBezTo>
                  <a:cubicBezTo>
                    <a:pt x="3731" y="13522"/>
                    <a:pt x="3731" y="13522"/>
                    <a:pt x="3731" y="13698"/>
                  </a:cubicBezTo>
                  <a:cubicBezTo>
                    <a:pt x="3142" y="17210"/>
                    <a:pt x="3142" y="17210"/>
                    <a:pt x="3142" y="17210"/>
                  </a:cubicBezTo>
                  <a:cubicBezTo>
                    <a:pt x="3142" y="17210"/>
                    <a:pt x="3142" y="17385"/>
                    <a:pt x="3338" y="17385"/>
                  </a:cubicBezTo>
                  <a:cubicBezTo>
                    <a:pt x="3338" y="17561"/>
                    <a:pt x="3535" y="17561"/>
                    <a:pt x="3535" y="17561"/>
                  </a:cubicBezTo>
                  <a:cubicBezTo>
                    <a:pt x="4320" y="17034"/>
                    <a:pt x="4320" y="17034"/>
                    <a:pt x="4320" y="17034"/>
                  </a:cubicBezTo>
                  <a:cubicBezTo>
                    <a:pt x="4713" y="17385"/>
                    <a:pt x="4713" y="17385"/>
                    <a:pt x="4713" y="17385"/>
                  </a:cubicBezTo>
                  <a:cubicBezTo>
                    <a:pt x="6087" y="18790"/>
                    <a:pt x="7265" y="19493"/>
                    <a:pt x="8247" y="19493"/>
                  </a:cubicBezTo>
                  <a:cubicBezTo>
                    <a:pt x="8247" y="19493"/>
                    <a:pt x="8247" y="19493"/>
                    <a:pt x="8247" y="19493"/>
                  </a:cubicBezTo>
                  <a:cubicBezTo>
                    <a:pt x="8640" y="19493"/>
                    <a:pt x="9033" y="19493"/>
                    <a:pt x="9229" y="19317"/>
                  </a:cubicBezTo>
                  <a:cubicBezTo>
                    <a:pt x="9425" y="19141"/>
                    <a:pt x="9425" y="18966"/>
                    <a:pt x="9425" y="18966"/>
                  </a:cubicBezTo>
                  <a:cubicBezTo>
                    <a:pt x="9229" y="18790"/>
                    <a:pt x="9229" y="18615"/>
                    <a:pt x="9033" y="1879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3" name="Shape"/>
            <p:cNvSpPr/>
            <p:nvPr/>
          </p:nvSpPr>
          <p:spPr>
            <a:xfrm>
              <a:off x="227806" y="1285363"/>
              <a:ext cx="491704" cy="495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94" y="7780"/>
                  </a:moveTo>
                  <a:cubicBezTo>
                    <a:pt x="19551" y="7780"/>
                    <a:pt x="19551" y="7780"/>
                    <a:pt x="19551" y="7780"/>
                  </a:cubicBezTo>
                  <a:cubicBezTo>
                    <a:pt x="19048" y="7780"/>
                    <a:pt x="19048" y="7780"/>
                    <a:pt x="19048" y="7780"/>
                  </a:cubicBezTo>
                  <a:cubicBezTo>
                    <a:pt x="16245" y="7780"/>
                    <a:pt x="16245" y="7780"/>
                    <a:pt x="16245" y="7780"/>
                  </a:cubicBezTo>
                  <a:cubicBezTo>
                    <a:pt x="15490" y="7780"/>
                    <a:pt x="15239" y="7283"/>
                    <a:pt x="15239" y="6786"/>
                  </a:cubicBezTo>
                  <a:cubicBezTo>
                    <a:pt x="15239" y="6288"/>
                    <a:pt x="15490" y="5755"/>
                    <a:pt x="16245" y="5755"/>
                  </a:cubicBezTo>
                  <a:cubicBezTo>
                    <a:pt x="18042" y="5755"/>
                    <a:pt x="18042" y="5755"/>
                    <a:pt x="18042" y="5755"/>
                  </a:cubicBezTo>
                  <a:cubicBezTo>
                    <a:pt x="16245" y="3517"/>
                    <a:pt x="13729" y="1989"/>
                    <a:pt x="10674" y="1989"/>
                  </a:cubicBezTo>
                  <a:cubicBezTo>
                    <a:pt x="5858" y="1989"/>
                    <a:pt x="2049" y="6004"/>
                    <a:pt x="2049" y="10800"/>
                  </a:cubicBezTo>
                  <a:cubicBezTo>
                    <a:pt x="2049" y="11297"/>
                    <a:pt x="1509" y="11795"/>
                    <a:pt x="1006" y="11795"/>
                  </a:cubicBezTo>
                  <a:cubicBezTo>
                    <a:pt x="252" y="11795"/>
                    <a:pt x="0" y="11297"/>
                    <a:pt x="0" y="10800"/>
                  </a:cubicBezTo>
                  <a:cubicBezTo>
                    <a:pt x="0" y="4761"/>
                    <a:pt x="4816" y="0"/>
                    <a:pt x="10674" y="0"/>
                  </a:cubicBezTo>
                  <a:cubicBezTo>
                    <a:pt x="14484" y="0"/>
                    <a:pt x="17539" y="1741"/>
                    <a:pt x="19551" y="4512"/>
                  </a:cubicBezTo>
                  <a:cubicBezTo>
                    <a:pt x="19551" y="2771"/>
                    <a:pt x="19551" y="2771"/>
                    <a:pt x="19551" y="2771"/>
                  </a:cubicBezTo>
                  <a:cubicBezTo>
                    <a:pt x="19551" y="2274"/>
                    <a:pt x="20055" y="1741"/>
                    <a:pt x="20594" y="1741"/>
                  </a:cubicBezTo>
                  <a:cubicBezTo>
                    <a:pt x="21097" y="1741"/>
                    <a:pt x="21600" y="2274"/>
                    <a:pt x="21600" y="2771"/>
                  </a:cubicBezTo>
                  <a:cubicBezTo>
                    <a:pt x="21600" y="6786"/>
                    <a:pt x="21600" y="6786"/>
                    <a:pt x="21600" y="6786"/>
                  </a:cubicBezTo>
                  <a:cubicBezTo>
                    <a:pt x="21600" y="7283"/>
                    <a:pt x="21097" y="7780"/>
                    <a:pt x="20594" y="7780"/>
                  </a:cubicBezTo>
                  <a:close/>
                  <a:moveTo>
                    <a:pt x="1006" y="13820"/>
                  </a:moveTo>
                  <a:cubicBezTo>
                    <a:pt x="5319" y="13820"/>
                    <a:pt x="5319" y="13820"/>
                    <a:pt x="5319" y="13820"/>
                  </a:cubicBezTo>
                  <a:cubicBezTo>
                    <a:pt x="5858" y="13820"/>
                    <a:pt x="6361" y="14317"/>
                    <a:pt x="6361" y="14814"/>
                  </a:cubicBezTo>
                  <a:cubicBezTo>
                    <a:pt x="6361" y="15312"/>
                    <a:pt x="5858" y="15809"/>
                    <a:pt x="5319" y="15809"/>
                  </a:cubicBezTo>
                  <a:cubicBezTo>
                    <a:pt x="3558" y="15809"/>
                    <a:pt x="3558" y="15809"/>
                    <a:pt x="3558" y="15809"/>
                  </a:cubicBezTo>
                  <a:cubicBezTo>
                    <a:pt x="5068" y="18083"/>
                    <a:pt x="7871" y="19575"/>
                    <a:pt x="10674" y="19575"/>
                  </a:cubicBezTo>
                  <a:cubicBezTo>
                    <a:pt x="15490" y="19575"/>
                    <a:pt x="19551" y="15561"/>
                    <a:pt x="19551" y="10800"/>
                  </a:cubicBezTo>
                  <a:cubicBezTo>
                    <a:pt x="19551" y="10303"/>
                    <a:pt x="20055" y="9805"/>
                    <a:pt x="20594" y="9805"/>
                  </a:cubicBezTo>
                  <a:cubicBezTo>
                    <a:pt x="21097" y="9805"/>
                    <a:pt x="21600" y="10303"/>
                    <a:pt x="21600" y="10800"/>
                  </a:cubicBezTo>
                  <a:cubicBezTo>
                    <a:pt x="21600" y="16804"/>
                    <a:pt x="16748" y="21600"/>
                    <a:pt x="10674" y="21600"/>
                  </a:cubicBezTo>
                  <a:cubicBezTo>
                    <a:pt x="7116" y="21600"/>
                    <a:pt x="3810" y="19824"/>
                    <a:pt x="2049" y="17053"/>
                  </a:cubicBezTo>
                  <a:cubicBezTo>
                    <a:pt x="2049" y="18829"/>
                    <a:pt x="2049" y="18829"/>
                    <a:pt x="2049" y="18829"/>
                  </a:cubicBezTo>
                  <a:cubicBezTo>
                    <a:pt x="2049" y="19326"/>
                    <a:pt x="1509" y="19824"/>
                    <a:pt x="1006" y="19824"/>
                  </a:cubicBezTo>
                  <a:cubicBezTo>
                    <a:pt x="252" y="19824"/>
                    <a:pt x="0" y="19326"/>
                    <a:pt x="0" y="18829"/>
                  </a:cubicBezTo>
                  <a:cubicBezTo>
                    <a:pt x="0" y="14814"/>
                    <a:pt x="0" y="14814"/>
                    <a:pt x="0" y="14814"/>
                  </a:cubicBezTo>
                  <a:cubicBezTo>
                    <a:pt x="0" y="14317"/>
                    <a:pt x="252" y="13820"/>
                    <a:pt x="1006" y="1382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4" name="Shape"/>
            <p:cNvSpPr/>
            <p:nvPr/>
          </p:nvSpPr>
          <p:spPr>
            <a:xfrm>
              <a:off x="211782" y="6242924"/>
              <a:ext cx="523752" cy="532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91" y="13542"/>
                  </a:moveTo>
                  <a:cubicBezTo>
                    <a:pt x="3413" y="11444"/>
                    <a:pt x="3413" y="11444"/>
                    <a:pt x="3413" y="11444"/>
                  </a:cubicBezTo>
                  <a:cubicBezTo>
                    <a:pt x="3413" y="13113"/>
                    <a:pt x="3413" y="13113"/>
                    <a:pt x="3413" y="13113"/>
                  </a:cubicBezTo>
                  <a:cubicBezTo>
                    <a:pt x="8191" y="14829"/>
                    <a:pt x="8191" y="14829"/>
                    <a:pt x="8191" y="14829"/>
                  </a:cubicBezTo>
                  <a:lnTo>
                    <a:pt x="8191" y="13542"/>
                  </a:lnTo>
                  <a:close/>
                  <a:moveTo>
                    <a:pt x="8191" y="8487"/>
                  </a:moveTo>
                  <a:cubicBezTo>
                    <a:pt x="3413" y="6819"/>
                    <a:pt x="3413" y="6819"/>
                    <a:pt x="3413" y="6819"/>
                  </a:cubicBezTo>
                  <a:cubicBezTo>
                    <a:pt x="3413" y="8058"/>
                    <a:pt x="3413" y="8058"/>
                    <a:pt x="3413" y="8058"/>
                  </a:cubicBezTo>
                  <a:cubicBezTo>
                    <a:pt x="8191" y="10156"/>
                    <a:pt x="8191" y="10156"/>
                    <a:pt x="8191" y="10156"/>
                  </a:cubicBezTo>
                  <a:lnTo>
                    <a:pt x="8191" y="8487"/>
                  </a:lnTo>
                  <a:close/>
                  <a:moveTo>
                    <a:pt x="21161" y="477"/>
                  </a:moveTo>
                  <a:cubicBezTo>
                    <a:pt x="20722" y="0"/>
                    <a:pt x="20332" y="0"/>
                    <a:pt x="19893" y="0"/>
                  </a:cubicBezTo>
                  <a:cubicBezTo>
                    <a:pt x="10776" y="3862"/>
                    <a:pt x="10776" y="3862"/>
                    <a:pt x="10776" y="3862"/>
                  </a:cubicBezTo>
                  <a:cubicBezTo>
                    <a:pt x="1707" y="0"/>
                    <a:pt x="1707" y="0"/>
                    <a:pt x="1707" y="0"/>
                  </a:cubicBezTo>
                  <a:cubicBezTo>
                    <a:pt x="1268" y="0"/>
                    <a:pt x="829" y="0"/>
                    <a:pt x="439" y="477"/>
                  </a:cubicBezTo>
                  <a:cubicBezTo>
                    <a:pt x="0" y="477"/>
                    <a:pt x="0" y="906"/>
                    <a:pt x="0" y="1335"/>
                  </a:cubicBezTo>
                  <a:cubicBezTo>
                    <a:pt x="0" y="16546"/>
                    <a:pt x="0" y="16546"/>
                    <a:pt x="0" y="16546"/>
                  </a:cubicBezTo>
                  <a:cubicBezTo>
                    <a:pt x="0" y="16927"/>
                    <a:pt x="0" y="17356"/>
                    <a:pt x="439" y="17356"/>
                  </a:cubicBezTo>
                  <a:cubicBezTo>
                    <a:pt x="10337" y="21171"/>
                    <a:pt x="10337" y="21171"/>
                    <a:pt x="10337" y="21171"/>
                  </a:cubicBezTo>
                  <a:cubicBezTo>
                    <a:pt x="10776" y="21600"/>
                    <a:pt x="10776" y="21600"/>
                    <a:pt x="10776" y="21600"/>
                  </a:cubicBezTo>
                  <a:cubicBezTo>
                    <a:pt x="10776" y="21600"/>
                    <a:pt x="10776" y="21600"/>
                    <a:pt x="10776" y="21171"/>
                  </a:cubicBezTo>
                  <a:cubicBezTo>
                    <a:pt x="11214" y="21171"/>
                    <a:pt x="11214" y="21171"/>
                    <a:pt x="11214" y="21171"/>
                  </a:cubicBezTo>
                  <a:cubicBezTo>
                    <a:pt x="20722" y="17356"/>
                    <a:pt x="20722" y="17356"/>
                    <a:pt x="20722" y="17356"/>
                  </a:cubicBezTo>
                  <a:cubicBezTo>
                    <a:pt x="21161" y="17356"/>
                    <a:pt x="21600" y="16927"/>
                    <a:pt x="21600" y="16546"/>
                  </a:cubicBezTo>
                  <a:cubicBezTo>
                    <a:pt x="21600" y="1335"/>
                    <a:pt x="21600" y="1335"/>
                    <a:pt x="21600" y="1335"/>
                  </a:cubicBezTo>
                  <a:cubicBezTo>
                    <a:pt x="21600" y="906"/>
                    <a:pt x="21600" y="477"/>
                    <a:pt x="21161" y="477"/>
                  </a:cubicBezTo>
                  <a:close/>
                  <a:moveTo>
                    <a:pt x="9508" y="19073"/>
                  </a:moveTo>
                  <a:cubicBezTo>
                    <a:pt x="1707" y="16117"/>
                    <a:pt x="1707" y="16117"/>
                    <a:pt x="1707" y="16117"/>
                  </a:cubicBezTo>
                  <a:cubicBezTo>
                    <a:pt x="1707" y="2575"/>
                    <a:pt x="1707" y="2575"/>
                    <a:pt x="1707" y="2575"/>
                  </a:cubicBezTo>
                  <a:cubicBezTo>
                    <a:pt x="9508" y="5531"/>
                    <a:pt x="9508" y="5531"/>
                    <a:pt x="9508" y="5531"/>
                  </a:cubicBezTo>
                  <a:lnTo>
                    <a:pt x="9508" y="19073"/>
                  </a:lnTo>
                  <a:close/>
                  <a:moveTo>
                    <a:pt x="19893" y="16117"/>
                  </a:moveTo>
                  <a:cubicBezTo>
                    <a:pt x="12092" y="19073"/>
                    <a:pt x="12092" y="19073"/>
                    <a:pt x="12092" y="19073"/>
                  </a:cubicBezTo>
                  <a:cubicBezTo>
                    <a:pt x="12092" y="5531"/>
                    <a:pt x="12092" y="5531"/>
                    <a:pt x="12092" y="5531"/>
                  </a:cubicBezTo>
                  <a:cubicBezTo>
                    <a:pt x="19893" y="2575"/>
                    <a:pt x="19893" y="2575"/>
                    <a:pt x="19893" y="2575"/>
                  </a:cubicBezTo>
                  <a:lnTo>
                    <a:pt x="19893" y="16117"/>
                  </a:lnTo>
                  <a:close/>
                  <a:moveTo>
                    <a:pt x="18138" y="11444"/>
                  </a:moveTo>
                  <a:cubicBezTo>
                    <a:pt x="13360" y="13542"/>
                    <a:pt x="13360" y="13542"/>
                    <a:pt x="13360" y="13542"/>
                  </a:cubicBezTo>
                  <a:cubicBezTo>
                    <a:pt x="13360" y="14829"/>
                    <a:pt x="13360" y="14829"/>
                    <a:pt x="13360" y="14829"/>
                  </a:cubicBezTo>
                  <a:cubicBezTo>
                    <a:pt x="18138" y="13113"/>
                    <a:pt x="18138" y="13113"/>
                    <a:pt x="18138" y="13113"/>
                  </a:cubicBezTo>
                  <a:lnTo>
                    <a:pt x="18138" y="11444"/>
                  </a:lnTo>
                  <a:close/>
                  <a:moveTo>
                    <a:pt x="18138" y="6819"/>
                  </a:moveTo>
                  <a:cubicBezTo>
                    <a:pt x="13360" y="8487"/>
                    <a:pt x="13360" y="8487"/>
                    <a:pt x="13360" y="8487"/>
                  </a:cubicBezTo>
                  <a:cubicBezTo>
                    <a:pt x="13360" y="10156"/>
                    <a:pt x="13360" y="10156"/>
                    <a:pt x="13360" y="10156"/>
                  </a:cubicBezTo>
                  <a:cubicBezTo>
                    <a:pt x="18138" y="8058"/>
                    <a:pt x="18138" y="8058"/>
                    <a:pt x="18138" y="8058"/>
                  </a:cubicBezTo>
                  <a:lnTo>
                    <a:pt x="18138" y="6819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5" name="Shape"/>
            <p:cNvSpPr/>
            <p:nvPr/>
          </p:nvSpPr>
          <p:spPr>
            <a:xfrm>
              <a:off x="734389" y="4670406"/>
              <a:ext cx="350203" cy="341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87" y="10430"/>
                  </a:moveTo>
                  <a:cubicBezTo>
                    <a:pt x="6387" y="11096"/>
                    <a:pt x="7033" y="11762"/>
                    <a:pt x="7033" y="11762"/>
                  </a:cubicBezTo>
                  <a:cubicBezTo>
                    <a:pt x="19734" y="19677"/>
                    <a:pt x="19734" y="19677"/>
                    <a:pt x="19734" y="19677"/>
                  </a:cubicBezTo>
                  <a:cubicBezTo>
                    <a:pt x="20954" y="20268"/>
                    <a:pt x="21600" y="20268"/>
                    <a:pt x="21600" y="19011"/>
                  </a:cubicBezTo>
                  <a:cubicBezTo>
                    <a:pt x="21600" y="2589"/>
                    <a:pt x="21600" y="2589"/>
                    <a:pt x="21600" y="2589"/>
                  </a:cubicBezTo>
                  <a:cubicBezTo>
                    <a:pt x="21600" y="1258"/>
                    <a:pt x="20954" y="666"/>
                    <a:pt x="19734" y="1258"/>
                  </a:cubicBezTo>
                  <a:cubicBezTo>
                    <a:pt x="7033" y="9764"/>
                    <a:pt x="7033" y="9764"/>
                    <a:pt x="7033" y="9764"/>
                  </a:cubicBezTo>
                  <a:lnTo>
                    <a:pt x="6387" y="10430"/>
                  </a:lnTo>
                  <a:close/>
                  <a:moveTo>
                    <a:pt x="0" y="1923"/>
                  </a:moveTo>
                  <a:cubicBezTo>
                    <a:pt x="0" y="19011"/>
                    <a:pt x="0" y="19011"/>
                    <a:pt x="0" y="19011"/>
                  </a:cubicBezTo>
                  <a:cubicBezTo>
                    <a:pt x="0" y="20934"/>
                    <a:pt x="1292" y="21600"/>
                    <a:pt x="2512" y="21600"/>
                  </a:cubicBezTo>
                  <a:cubicBezTo>
                    <a:pt x="4521" y="21600"/>
                    <a:pt x="5741" y="20934"/>
                    <a:pt x="5741" y="19011"/>
                  </a:cubicBezTo>
                  <a:cubicBezTo>
                    <a:pt x="5741" y="1923"/>
                    <a:pt x="5741" y="1923"/>
                    <a:pt x="5741" y="1923"/>
                  </a:cubicBezTo>
                  <a:cubicBezTo>
                    <a:pt x="5741" y="666"/>
                    <a:pt x="4521" y="0"/>
                    <a:pt x="2512" y="0"/>
                  </a:cubicBezTo>
                  <a:cubicBezTo>
                    <a:pt x="1292" y="0"/>
                    <a:pt x="0" y="666"/>
                    <a:pt x="0" y="1923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17" name="Полилиния 99"/>
          <p:cNvSpPr/>
          <p:nvPr/>
        </p:nvSpPr>
        <p:spPr>
          <a:xfrm>
            <a:off x="13235830" y="3050013"/>
            <a:ext cx="609125" cy="103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660" y="282"/>
                </a:lnTo>
                <a:cubicBezTo>
                  <a:pt x="5154" y="500"/>
                  <a:pt x="7886" y="697"/>
                  <a:pt x="10819" y="871"/>
                </a:cubicBezTo>
                <a:lnTo>
                  <a:pt x="18088" y="1215"/>
                </a:lnTo>
                <a:lnTo>
                  <a:pt x="21600" y="21600"/>
                </a:lnTo>
                <a:lnTo>
                  <a:pt x="19382" y="21469"/>
                </a:lnTo>
                <a:cubicBezTo>
                  <a:pt x="16157" y="21233"/>
                  <a:pt x="13240" y="20949"/>
                  <a:pt x="10708" y="20626"/>
                </a:cubicBezTo>
                <a:lnTo>
                  <a:pt x="10421" y="20586"/>
                </a:lnTo>
                <a:close/>
              </a:path>
            </a:pathLst>
          </a:custGeom>
          <a:solidFill>
            <a:srgbClr val="FFFFFF">
              <a:alpha val="3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42" name="Group"/>
          <p:cNvGrpSpPr/>
          <p:nvPr/>
        </p:nvGrpSpPr>
        <p:grpSpPr>
          <a:xfrm>
            <a:off x="13575354" y="5769039"/>
            <a:ext cx="10532925" cy="6888377"/>
            <a:chOff x="0" y="0"/>
            <a:chExt cx="10532923" cy="6888376"/>
          </a:xfrm>
        </p:grpSpPr>
        <p:sp>
          <p:nvSpPr>
            <p:cNvPr id="1218" name="Freeform 8"/>
            <p:cNvSpPr/>
            <p:nvPr/>
          </p:nvSpPr>
          <p:spPr>
            <a:xfrm>
              <a:off x="966803" y="3835641"/>
              <a:ext cx="2665333" cy="139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26" y="14474"/>
                    <a:pt x="2126" y="14474"/>
                    <a:pt x="2126" y="14474"/>
                  </a:cubicBezTo>
                  <a:cubicBezTo>
                    <a:pt x="2160" y="14474"/>
                    <a:pt x="2160" y="14474"/>
                    <a:pt x="2160" y="14474"/>
                  </a:cubicBezTo>
                  <a:cubicBezTo>
                    <a:pt x="2160" y="14474"/>
                    <a:pt x="2160" y="14474"/>
                    <a:pt x="2160" y="14586"/>
                  </a:cubicBezTo>
                  <a:cubicBezTo>
                    <a:pt x="2363" y="15922"/>
                    <a:pt x="2363" y="15922"/>
                    <a:pt x="2363" y="15922"/>
                  </a:cubicBezTo>
                  <a:cubicBezTo>
                    <a:pt x="3139" y="18928"/>
                    <a:pt x="6345" y="21600"/>
                    <a:pt x="10800" y="21600"/>
                  </a:cubicBezTo>
                  <a:cubicBezTo>
                    <a:pt x="15255" y="21600"/>
                    <a:pt x="18461" y="18928"/>
                    <a:pt x="19271" y="15922"/>
                  </a:cubicBezTo>
                  <a:cubicBezTo>
                    <a:pt x="19474" y="14586"/>
                    <a:pt x="19474" y="14586"/>
                    <a:pt x="19474" y="14586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11" y="3229"/>
                    <a:pt x="15255" y="5122"/>
                    <a:pt x="10800" y="5122"/>
                  </a:cubicBezTo>
                  <a:cubicBezTo>
                    <a:pt x="6379" y="5122"/>
                    <a:pt x="1789" y="3229"/>
                    <a:pt x="0" y="0"/>
                  </a:cubicBezTo>
                  <a:close/>
                </a:path>
              </a:pathLst>
            </a:cu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9" name="Freeform 11"/>
            <p:cNvSpPr/>
            <p:nvPr/>
          </p:nvSpPr>
          <p:spPr>
            <a:xfrm>
              <a:off x="319509" y="1574855"/>
              <a:ext cx="3959923" cy="1415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90" y="15709"/>
                    <a:pt x="1590" y="15709"/>
                    <a:pt x="1590" y="15709"/>
                  </a:cubicBezTo>
                  <a:cubicBezTo>
                    <a:pt x="2294" y="18655"/>
                    <a:pt x="5883" y="21600"/>
                    <a:pt x="10789" y="21600"/>
                  </a:cubicBezTo>
                  <a:cubicBezTo>
                    <a:pt x="15717" y="21600"/>
                    <a:pt x="19283" y="18655"/>
                    <a:pt x="20010" y="1570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010" y="3491"/>
                    <a:pt x="15286" y="5455"/>
                    <a:pt x="10789" y="5455"/>
                  </a:cubicBezTo>
                  <a:cubicBezTo>
                    <a:pt x="6291" y="5455"/>
                    <a:pt x="1567" y="3491"/>
                    <a:pt x="0" y="0"/>
                  </a:cubicBezTo>
                  <a:close/>
                </a:path>
              </a:pathLst>
            </a:custGeom>
            <a:solidFill>
              <a:srgbClr val="6B909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0" name="Freeform 12"/>
            <p:cNvSpPr/>
            <p:nvPr/>
          </p:nvSpPr>
          <p:spPr>
            <a:xfrm>
              <a:off x="0" y="438538"/>
              <a:ext cx="4600595" cy="1432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0" y="5508"/>
                  </a:moveTo>
                  <a:cubicBezTo>
                    <a:pt x="7799" y="5508"/>
                    <a:pt x="4985" y="4752"/>
                    <a:pt x="2873" y="3348"/>
                  </a:cubicBezTo>
                  <a:cubicBezTo>
                    <a:pt x="1486" y="2376"/>
                    <a:pt x="508" y="1296"/>
                    <a:pt x="0" y="0"/>
                  </a:cubicBezTo>
                  <a:cubicBezTo>
                    <a:pt x="1368" y="15660"/>
                    <a:pt x="1368" y="15660"/>
                    <a:pt x="1368" y="15660"/>
                  </a:cubicBezTo>
                  <a:cubicBezTo>
                    <a:pt x="2111" y="18684"/>
                    <a:pt x="5786" y="21600"/>
                    <a:pt x="10790" y="21600"/>
                  </a:cubicBezTo>
                  <a:cubicBezTo>
                    <a:pt x="15814" y="21600"/>
                    <a:pt x="19469" y="18684"/>
                    <a:pt x="20212" y="1566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134" y="3564"/>
                    <a:pt x="15345" y="5508"/>
                    <a:pt x="10790" y="5508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1" name="Freeform 13"/>
            <p:cNvSpPr/>
            <p:nvPr/>
          </p:nvSpPr>
          <p:spPr>
            <a:xfrm>
              <a:off x="642329" y="2702111"/>
              <a:ext cx="3314284" cy="1410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583"/>
                    <a:pt x="1764" y="14583"/>
                    <a:pt x="1764" y="14583"/>
                  </a:cubicBezTo>
                  <a:cubicBezTo>
                    <a:pt x="1899" y="15570"/>
                    <a:pt x="1899" y="15570"/>
                    <a:pt x="1899" y="15570"/>
                  </a:cubicBezTo>
                  <a:cubicBezTo>
                    <a:pt x="2578" y="18640"/>
                    <a:pt x="5997" y="21600"/>
                    <a:pt x="10800" y="21600"/>
                  </a:cubicBezTo>
                  <a:cubicBezTo>
                    <a:pt x="15630" y="21600"/>
                    <a:pt x="19049" y="18640"/>
                    <a:pt x="19728" y="15570"/>
                  </a:cubicBezTo>
                  <a:cubicBezTo>
                    <a:pt x="19863" y="14583"/>
                    <a:pt x="19863" y="14583"/>
                    <a:pt x="19863" y="1458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945" y="3399"/>
                    <a:pt x="15250" y="5263"/>
                    <a:pt x="10800" y="5263"/>
                  </a:cubicBezTo>
                  <a:cubicBezTo>
                    <a:pt x="6350" y="5263"/>
                    <a:pt x="1682" y="3399"/>
                    <a:pt x="0" y="0"/>
                  </a:cubicBezTo>
                  <a:close/>
                </a:path>
              </a:pathLst>
            </a:cu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2" name="Oval 14"/>
            <p:cNvSpPr/>
            <p:nvPr/>
          </p:nvSpPr>
          <p:spPr>
            <a:xfrm>
              <a:off x="38272" y="0"/>
              <a:ext cx="4527368" cy="737673"/>
            </a:xfrm>
            <a:prstGeom prst="ellipse">
              <a:avLst/>
            </a:prstGeom>
            <a:solidFill>
              <a:srgbClr val="284553">
                <a:alpha val="91093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3" name="GITHUB"/>
            <p:cNvSpPr txBox="1"/>
            <p:nvPr/>
          </p:nvSpPr>
          <p:spPr>
            <a:xfrm>
              <a:off x="1600075" y="3319969"/>
              <a:ext cx="142584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GITHUB</a:t>
              </a:r>
            </a:p>
          </p:txBody>
        </p:sp>
        <p:sp>
          <p:nvSpPr>
            <p:cNvPr id="1224" name="DOCKER"/>
            <p:cNvSpPr txBox="1"/>
            <p:nvPr/>
          </p:nvSpPr>
          <p:spPr>
            <a:xfrm>
              <a:off x="1554142" y="4388885"/>
              <a:ext cx="1517712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5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DOCKER</a:t>
              </a:r>
            </a:p>
          </p:txBody>
        </p:sp>
        <p:sp>
          <p:nvSpPr>
            <p:cNvPr id="1225" name="COMMENTED SCRIPT"/>
            <p:cNvSpPr txBox="1"/>
            <p:nvPr/>
          </p:nvSpPr>
          <p:spPr>
            <a:xfrm>
              <a:off x="527462" y="974702"/>
              <a:ext cx="357107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COMMENTED SCRIPT</a:t>
              </a:r>
            </a:p>
          </p:txBody>
        </p:sp>
        <p:sp>
          <p:nvSpPr>
            <p:cNvPr id="1226" name="RMARKDOWN"/>
            <p:cNvSpPr txBox="1"/>
            <p:nvPr/>
          </p:nvSpPr>
          <p:spPr>
            <a:xfrm>
              <a:off x="1121897" y="2147336"/>
              <a:ext cx="238220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227" name="REPRODUCIBILITY"/>
            <p:cNvSpPr txBox="1"/>
            <p:nvPr/>
          </p:nvSpPr>
          <p:spPr>
            <a:xfrm>
              <a:off x="496836" y="6329576"/>
              <a:ext cx="36069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  <p:sp>
          <p:nvSpPr>
            <p:cNvPr id="1228" name="Recall your own code"/>
            <p:cNvSpPr txBox="1"/>
            <p:nvPr/>
          </p:nvSpPr>
          <p:spPr>
            <a:xfrm>
              <a:off x="5838575" y="930210"/>
              <a:ext cx="4628564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Recall your own code</a:t>
              </a:r>
            </a:p>
          </p:txBody>
        </p:sp>
        <p:sp>
          <p:nvSpPr>
            <p:cNvPr id="1229" name="Прямая соединительная линия 70"/>
            <p:cNvSpPr/>
            <p:nvPr/>
          </p:nvSpPr>
          <p:spPr>
            <a:xfrm flipH="1">
              <a:off x="4036603" y="3332989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0" name="Прямая соединительная линия 70"/>
            <p:cNvSpPr/>
            <p:nvPr/>
          </p:nvSpPr>
          <p:spPr>
            <a:xfrm flipH="1">
              <a:off x="3712896" y="4397853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1" name="Прямая соединительная линия 70"/>
            <p:cNvSpPr/>
            <p:nvPr/>
          </p:nvSpPr>
          <p:spPr>
            <a:xfrm flipH="1" flipV="1">
              <a:off x="4647687" y="1203260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2" name="Прямая соединительная линия 70"/>
            <p:cNvSpPr/>
            <p:nvPr/>
          </p:nvSpPr>
          <p:spPr>
            <a:xfrm flipH="1">
              <a:off x="4366803" y="2268125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3" name="Flexible report making"/>
            <p:cNvSpPr txBox="1"/>
            <p:nvPr/>
          </p:nvSpPr>
          <p:spPr>
            <a:xfrm>
              <a:off x="5511125" y="1986502"/>
              <a:ext cx="404290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Flexible report making</a:t>
              </a:r>
            </a:p>
          </p:txBody>
        </p:sp>
        <p:sp>
          <p:nvSpPr>
            <p:cNvPr id="1234" name="Sharing &amp; version control"/>
            <p:cNvSpPr txBox="1"/>
            <p:nvPr/>
          </p:nvSpPr>
          <p:spPr>
            <a:xfrm>
              <a:off x="5208903" y="3059939"/>
              <a:ext cx="532402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&amp; version control</a:t>
              </a:r>
            </a:p>
          </p:txBody>
        </p:sp>
        <p:sp>
          <p:nvSpPr>
            <p:cNvPr id="1235" name="R environment control"/>
            <p:cNvSpPr txBox="1"/>
            <p:nvPr/>
          </p:nvSpPr>
          <p:spPr>
            <a:xfrm>
              <a:off x="4899871" y="4112103"/>
              <a:ext cx="3851483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environment control</a:t>
              </a:r>
            </a:p>
          </p:txBody>
        </p:sp>
        <p:sp>
          <p:nvSpPr>
            <p:cNvPr id="1236" name="Line"/>
            <p:cNvSpPr/>
            <p:nvPr/>
          </p:nvSpPr>
          <p:spPr>
            <a:xfrm flipV="1">
              <a:off x="2287598" y="5551291"/>
              <a:ext cx="1" cy="55880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245" name="Connection Line"/>
            <p:cNvSpPr/>
            <p:nvPr/>
          </p:nvSpPr>
          <p:spPr>
            <a:xfrm>
              <a:off x="2164021" y="5943253"/>
              <a:ext cx="247122" cy="17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21600" y="642"/>
                  </a:moveTo>
                  <a:cubicBezTo>
                    <a:pt x="14267" y="21600"/>
                    <a:pt x="7067" y="21386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238" name="Полилиния 100"/>
            <p:cNvSpPr/>
            <p:nvPr/>
          </p:nvSpPr>
          <p:spPr>
            <a:xfrm rot="180000">
              <a:off x="451795" y="699694"/>
              <a:ext cx="869258" cy="104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58" y="343"/>
                  </a:lnTo>
                  <a:cubicBezTo>
                    <a:pt x="7325" y="840"/>
                    <a:pt x="12883" y="1243"/>
                    <a:pt x="19054" y="1521"/>
                  </a:cubicBezTo>
                  <a:lnTo>
                    <a:pt x="19247" y="1527"/>
                  </a:lnTo>
                  <a:lnTo>
                    <a:pt x="21600" y="21600"/>
                  </a:lnTo>
                  <a:lnTo>
                    <a:pt x="20021" y="21463"/>
                  </a:lnTo>
                  <a:cubicBezTo>
                    <a:pt x="15410" y="21011"/>
                    <a:pt x="11265" y="20400"/>
                    <a:pt x="7772" y="19665"/>
                  </a:cubicBezTo>
                  <a:lnTo>
                    <a:pt x="6689" y="1941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9" name="Полилиния 99"/>
            <p:cNvSpPr/>
            <p:nvPr/>
          </p:nvSpPr>
          <p:spPr>
            <a:xfrm rot="300000">
              <a:off x="709488" y="1832808"/>
              <a:ext cx="665680" cy="99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0" name="Полилиния 98"/>
            <p:cNvSpPr/>
            <p:nvPr/>
          </p:nvSpPr>
          <p:spPr>
            <a:xfrm rot="240000">
              <a:off x="1156734" y="4046643"/>
              <a:ext cx="280653" cy="907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" y="199"/>
                  </a:lnTo>
                  <a:cubicBezTo>
                    <a:pt x="5113" y="437"/>
                    <a:pt x="8430" y="653"/>
                    <a:pt x="11990" y="843"/>
                  </a:cubicBezTo>
                  <a:lnTo>
                    <a:pt x="15384" y="988"/>
                  </a:lnTo>
                  <a:lnTo>
                    <a:pt x="21600" y="21600"/>
                  </a:lnTo>
                  <a:lnTo>
                    <a:pt x="21102" y="21562"/>
                  </a:lnTo>
                  <a:lnTo>
                    <a:pt x="18890" y="21319"/>
                  </a:lnTo>
                  <a:close/>
                </a:path>
              </a:pathLst>
            </a:custGeom>
            <a:solidFill>
              <a:srgbClr val="FFFFFF">
                <a:alpha val="2351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1" name="Полилиния 99"/>
            <p:cNvSpPr/>
            <p:nvPr/>
          </p:nvSpPr>
          <p:spPr>
            <a:xfrm rot="120000">
              <a:off x="1010918" y="2932216"/>
              <a:ext cx="368890" cy="978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43" name="Line"/>
          <p:cNvSpPr/>
          <p:nvPr/>
        </p:nvSpPr>
        <p:spPr>
          <a:xfrm flipH="1" flipV="1">
            <a:off x="1394369" y="4519410"/>
            <a:ext cx="21811160" cy="1"/>
          </a:xfrm>
          <a:prstGeom prst="line">
            <a:avLst/>
          </a:prstGeom>
          <a:ln w="25400">
            <a:solidFill>
              <a:srgbClr val="355B6E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44" name="2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6" grpId="2" animBg="1" advAuto="0"/>
      <p:bldP spid="1242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Rectangle"/>
          <p:cNvSpPr/>
          <p:nvPr/>
        </p:nvSpPr>
        <p:spPr>
          <a:xfrm>
            <a:off x="15939949" y="-18444"/>
            <a:ext cx="8512137" cy="1375288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51" name="Group"/>
          <p:cNvGrpSpPr/>
          <p:nvPr/>
        </p:nvGrpSpPr>
        <p:grpSpPr>
          <a:xfrm>
            <a:off x="16422226" y="5698281"/>
            <a:ext cx="7547583" cy="4432404"/>
            <a:chOff x="0" y="0"/>
            <a:chExt cx="7547581" cy="4432402"/>
          </a:xfrm>
        </p:grpSpPr>
        <p:sp>
          <p:nvSpPr>
            <p:cNvPr id="1248" name="R SCRIPT &amp; RMARKDOWN"/>
            <p:cNvSpPr txBox="1"/>
            <p:nvPr/>
          </p:nvSpPr>
          <p:spPr>
            <a:xfrm>
              <a:off x="338646" y="875374"/>
              <a:ext cx="6686481" cy="355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SCRIPT &amp; RMARKDOWN</a:t>
              </a:r>
            </a:p>
          </p:txBody>
        </p:sp>
        <p:sp>
          <p:nvSpPr>
            <p:cNvPr id="1249" name="https://www.markdowntutorial.com/"/>
            <p:cNvSpPr txBox="1"/>
            <p:nvPr/>
          </p:nvSpPr>
          <p:spPr>
            <a:xfrm>
              <a:off x="1318220" y="0"/>
              <a:ext cx="6229362" cy="78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250" name="Line"/>
            <p:cNvSpPr/>
            <p:nvPr/>
          </p:nvSpPr>
          <p:spPr>
            <a:xfrm>
              <a:off x="0" y="226568"/>
              <a:ext cx="1063115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62" name="Group"/>
          <p:cNvGrpSpPr/>
          <p:nvPr/>
        </p:nvGrpSpPr>
        <p:grpSpPr>
          <a:xfrm>
            <a:off x="1493660" y="1126939"/>
            <a:ext cx="12322134" cy="4770151"/>
            <a:chOff x="-124" y="0"/>
            <a:chExt cx="12322132" cy="4770149"/>
          </a:xfrm>
        </p:grpSpPr>
        <p:pic>
          <p:nvPicPr>
            <p:cNvPr id="1252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2"/>
            <a:srcRect l="70942" t="32329" r="11957" b="32774"/>
            <a:stretch>
              <a:fillRect/>
            </a:stretch>
          </p:blipFill>
          <p:spPr>
            <a:xfrm>
              <a:off x="-125" y="420214"/>
              <a:ext cx="2059385" cy="2424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pic>
          <p:nvPicPr>
            <p:cNvPr id="1253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3"/>
            <a:srcRect l="51189" t="32774" r="31866" b="33454"/>
            <a:stretch>
              <a:fillRect/>
            </a:stretch>
          </p:blipFill>
          <p:spPr>
            <a:xfrm>
              <a:off x="1136647" y="2371040"/>
              <a:ext cx="2086373" cy="2399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sp>
          <p:nvSpPr>
            <p:cNvPr id="1254" name="Прямая соединительная линия 84"/>
            <p:cNvSpPr/>
            <p:nvPr/>
          </p:nvSpPr>
          <p:spPr>
            <a:xfrm>
              <a:off x="1046472" y="240453"/>
              <a:ext cx="2780948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5" name="Circle"/>
            <p:cNvSpPr/>
            <p:nvPr/>
          </p:nvSpPr>
          <p:spPr>
            <a:xfrm>
              <a:off x="3772480" y="804798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6" name="Circle"/>
            <p:cNvSpPr/>
            <p:nvPr/>
          </p:nvSpPr>
          <p:spPr>
            <a:xfrm>
              <a:off x="3772480" y="1441915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7" name="A markup language…"/>
            <p:cNvSpPr txBox="1"/>
            <p:nvPr/>
          </p:nvSpPr>
          <p:spPr>
            <a:xfrm>
              <a:off x="4195462" y="-1"/>
              <a:ext cx="5661175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 markup language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Plain text format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Converted into HTML, PDF, LATEX</a:t>
              </a:r>
            </a:p>
          </p:txBody>
        </p:sp>
        <p:sp>
          <p:nvSpPr>
            <p:cNvPr id="1258" name="Circle"/>
            <p:cNvSpPr/>
            <p:nvPr/>
          </p:nvSpPr>
          <p:spPr>
            <a:xfrm>
              <a:off x="6109281" y="3504173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9" name="Circle"/>
            <p:cNvSpPr/>
            <p:nvPr/>
          </p:nvSpPr>
          <p:spPr>
            <a:xfrm>
              <a:off x="6109281" y="4141290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0" name="Finds code embedded in text…"/>
            <p:cNvSpPr txBox="1"/>
            <p:nvPr/>
          </p:nvSpPr>
          <p:spPr>
            <a:xfrm>
              <a:off x="6515329" y="2699374"/>
              <a:ext cx="5806679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Finds code embedded in text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Evaluates the code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“Knits” the results into the document</a:t>
              </a:r>
            </a:p>
          </p:txBody>
        </p:sp>
        <p:sp>
          <p:nvSpPr>
            <p:cNvPr id="1261" name="Прямая соединительная линия 84"/>
            <p:cNvSpPr/>
            <p:nvPr/>
          </p:nvSpPr>
          <p:spPr>
            <a:xfrm>
              <a:off x="3379038" y="2975186"/>
              <a:ext cx="2780949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1263" name="Rectangle"/>
          <p:cNvSpPr/>
          <p:nvPr/>
        </p:nvSpPr>
        <p:spPr>
          <a:xfrm>
            <a:off x="1076286" y="6846682"/>
            <a:ext cx="14117413" cy="22636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77" name="Group"/>
          <p:cNvGrpSpPr/>
          <p:nvPr/>
        </p:nvGrpSpPr>
        <p:grpSpPr>
          <a:xfrm>
            <a:off x="7225653" y="8073633"/>
            <a:ext cx="8409288" cy="4751313"/>
            <a:chOff x="0" y="0"/>
            <a:chExt cx="8409286" cy="4751312"/>
          </a:xfrm>
        </p:grpSpPr>
        <p:grpSp>
          <p:nvGrpSpPr>
            <p:cNvPr id="1266" name="Group"/>
            <p:cNvGrpSpPr/>
            <p:nvPr/>
          </p:nvGrpSpPr>
          <p:grpSpPr>
            <a:xfrm>
              <a:off x="0" y="1917757"/>
              <a:ext cx="3103378" cy="1585437"/>
              <a:chOff x="0" y="0"/>
              <a:chExt cx="3103377" cy="1585436"/>
            </a:xfrm>
          </p:grpSpPr>
          <p:sp>
            <p:nvSpPr>
              <p:cNvPr id="1264" name="Freeform 16"/>
              <p:cNvSpPr/>
              <p:nvPr/>
            </p:nvSpPr>
            <p:spPr>
              <a:xfrm flipH="1">
                <a:off x="33431" y="1142985"/>
                <a:ext cx="441772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65" name="Freeform 17"/>
              <p:cNvSpPr/>
              <p:nvPr/>
            </p:nvSpPr>
            <p:spPr>
              <a:xfrm flipH="1">
                <a:off x="0" y="-1"/>
                <a:ext cx="3103378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67" name="Rectangle 20"/>
            <p:cNvSpPr txBox="1"/>
            <p:nvPr/>
          </p:nvSpPr>
          <p:spPr>
            <a:xfrm>
              <a:off x="205667" y="2377373"/>
              <a:ext cx="2456614" cy="615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.Rmd SCRIPT</a:t>
              </a:r>
            </a:p>
          </p:txBody>
        </p:sp>
        <p:sp>
          <p:nvSpPr>
            <p:cNvPr id="1268" name="Circle"/>
            <p:cNvSpPr/>
            <p:nvPr/>
          </p:nvSpPr>
          <p:spPr>
            <a:xfrm>
              <a:off x="3257987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9" name="Circle"/>
            <p:cNvSpPr/>
            <p:nvPr/>
          </p:nvSpPr>
          <p:spPr>
            <a:xfrm>
              <a:off x="3257987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0" name="Circle"/>
            <p:cNvSpPr/>
            <p:nvPr/>
          </p:nvSpPr>
          <p:spPr>
            <a:xfrm>
              <a:off x="3257987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1" name="Reports for yourself…"/>
            <p:cNvSpPr txBox="1"/>
            <p:nvPr/>
          </p:nvSpPr>
          <p:spPr>
            <a:xfrm>
              <a:off x="3534570" y="2960612"/>
              <a:ext cx="4874717" cy="179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yourself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collaborators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Tutorials</a:t>
              </a:r>
            </a:p>
          </p:txBody>
        </p:sp>
        <p:sp>
          <p:nvSpPr>
            <p:cNvPr id="1272" name="USE FOR"/>
            <p:cNvSpPr txBox="1"/>
            <p:nvPr/>
          </p:nvSpPr>
          <p:spPr>
            <a:xfrm>
              <a:off x="3529589" y="2370443"/>
              <a:ext cx="181283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73" name="HOW TO"/>
            <p:cNvSpPr txBox="1"/>
            <p:nvPr/>
          </p:nvSpPr>
          <p:spPr>
            <a:xfrm>
              <a:off x="3531945" y="0"/>
              <a:ext cx="177636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  <p:sp>
          <p:nvSpPr>
            <p:cNvPr id="1274" name="Write text as normal…"/>
            <p:cNvSpPr txBox="1"/>
            <p:nvPr/>
          </p:nvSpPr>
          <p:spPr>
            <a:xfrm>
              <a:off x="3534570" y="620579"/>
              <a:ext cx="4874717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text as normal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Embed code ```{r} my.code```</a:t>
              </a:r>
            </a:p>
          </p:txBody>
        </p:sp>
        <p:sp>
          <p:nvSpPr>
            <p:cNvPr id="1275" name="Circle"/>
            <p:cNvSpPr/>
            <p:nvPr/>
          </p:nvSpPr>
          <p:spPr>
            <a:xfrm>
              <a:off x="3257987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6" name="Circle"/>
            <p:cNvSpPr/>
            <p:nvPr/>
          </p:nvSpPr>
          <p:spPr>
            <a:xfrm>
              <a:off x="3257987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291" name="Group"/>
          <p:cNvGrpSpPr/>
          <p:nvPr/>
        </p:nvGrpSpPr>
        <p:grpSpPr>
          <a:xfrm>
            <a:off x="241017" y="8353033"/>
            <a:ext cx="8603874" cy="4275223"/>
            <a:chOff x="0" y="279399"/>
            <a:chExt cx="8603872" cy="4275221"/>
          </a:xfrm>
        </p:grpSpPr>
        <p:grpSp>
          <p:nvGrpSpPr>
            <p:cNvPr id="1280" name="Group"/>
            <p:cNvGrpSpPr/>
            <p:nvPr/>
          </p:nvGrpSpPr>
          <p:grpSpPr>
            <a:xfrm>
              <a:off x="5509706" y="497339"/>
              <a:ext cx="3094167" cy="1585437"/>
              <a:chOff x="0" y="0"/>
              <a:chExt cx="3094166" cy="1585436"/>
            </a:xfrm>
          </p:grpSpPr>
          <p:sp>
            <p:nvSpPr>
              <p:cNvPr id="1278" name="Freeform 16"/>
              <p:cNvSpPr/>
              <p:nvPr/>
            </p:nvSpPr>
            <p:spPr>
              <a:xfrm>
                <a:off x="2620374" y="1142985"/>
                <a:ext cx="440460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79" name="Freeform 17"/>
              <p:cNvSpPr/>
              <p:nvPr/>
            </p:nvSpPr>
            <p:spPr>
              <a:xfrm>
                <a:off x="0" y="-1"/>
                <a:ext cx="3094167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81" name="Rectangle 20"/>
            <p:cNvSpPr txBox="1"/>
            <p:nvPr/>
          </p:nvSpPr>
          <p:spPr>
            <a:xfrm>
              <a:off x="6302788" y="956178"/>
              <a:ext cx="1891767" cy="4574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 SCRIPT</a:t>
              </a:r>
            </a:p>
          </p:txBody>
        </p:sp>
        <p:sp>
          <p:nvSpPr>
            <p:cNvPr id="1282" name="Circle"/>
            <p:cNvSpPr/>
            <p:nvPr/>
          </p:nvSpPr>
          <p:spPr>
            <a:xfrm>
              <a:off x="4949048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3" name="Circle"/>
            <p:cNvSpPr/>
            <p:nvPr/>
          </p:nvSpPr>
          <p:spPr>
            <a:xfrm>
              <a:off x="4954401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4" name="Circle"/>
            <p:cNvSpPr/>
            <p:nvPr/>
          </p:nvSpPr>
          <p:spPr>
            <a:xfrm>
              <a:off x="4949048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5" name="Testing new code…"/>
            <p:cNvSpPr/>
            <p:nvPr/>
          </p:nvSpPr>
          <p:spPr>
            <a:xfrm>
              <a:off x="0" y="3855962"/>
              <a:ext cx="467032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Testing new code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Big data analysis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Software development</a:t>
              </a:r>
            </a:p>
          </p:txBody>
        </p:sp>
        <p:sp>
          <p:nvSpPr>
            <p:cNvPr id="1286" name="USE FOR"/>
            <p:cNvSpPr/>
            <p:nvPr/>
          </p:nvSpPr>
          <p:spPr>
            <a:xfrm>
              <a:off x="2856055" y="2694649"/>
              <a:ext cx="18142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87" name="Circle"/>
            <p:cNvSpPr/>
            <p:nvPr/>
          </p:nvSpPr>
          <p:spPr>
            <a:xfrm>
              <a:off x="4986811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8" name="Circle"/>
            <p:cNvSpPr/>
            <p:nvPr/>
          </p:nvSpPr>
          <p:spPr>
            <a:xfrm>
              <a:off x="4986811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9" name="Write code as normal…"/>
            <p:cNvSpPr/>
            <p:nvPr/>
          </p:nvSpPr>
          <p:spPr>
            <a:xfrm>
              <a:off x="87248" y="1484179"/>
              <a:ext cx="467032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code as normal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Comment text with #</a:t>
              </a:r>
            </a:p>
          </p:txBody>
        </p:sp>
        <p:sp>
          <p:nvSpPr>
            <p:cNvPr id="1290" name="HOW TO"/>
            <p:cNvSpPr/>
            <p:nvPr/>
          </p:nvSpPr>
          <p:spPr>
            <a:xfrm>
              <a:off x="2980972" y="279399"/>
              <a:ext cx="16893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</p:grpSp>
      <p:sp>
        <p:nvSpPr>
          <p:cNvPr id="1292" name="2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7" grpId="2" animBg="1" advAuto="0"/>
      <p:bldP spid="1291" grpId="1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Rectangle"/>
          <p:cNvSpPr/>
          <p:nvPr/>
        </p:nvSpPr>
        <p:spPr>
          <a:xfrm>
            <a:off x="-30125" y="-498825"/>
            <a:ext cx="24431550" cy="374230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295" name="REPRODUCIBLE ANALYSIS"/>
          <p:cNvSpPr txBox="1"/>
          <p:nvPr/>
        </p:nvSpPr>
        <p:spPr>
          <a:xfrm>
            <a:off x="2125926" y="4586270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grpSp>
        <p:nvGrpSpPr>
          <p:cNvPr id="1300" name="Group"/>
          <p:cNvGrpSpPr/>
          <p:nvPr/>
        </p:nvGrpSpPr>
        <p:grpSpPr>
          <a:xfrm>
            <a:off x="1624748" y="3371951"/>
            <a:ext cx="21121804" cy="10041642"/>
            <a:chOff x="0" y="0"/>
            <a:chExt cx="21121802" cy="10041641"/>
          </a:xfrm>
        </p:grpSpPr>
        <p:pic>
          <p:nvPicPr>
            <p:cNvPr id="1296" name="Screenshot 2020-09-14 at 15.29.23.png" descr="Screenshot 2020-09-14 at 15.29.23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7965" y="362228"/>
              <a:ext cx="10208929" cy="93171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Rounded Rectangle"/>
            <p:cNvSpPr/>
            <p:nvPr/>
          </p:nvSpPr>
          <p:spPr>
            <a:xfrm>
              <a:off x="0" y="0"/>
              <a:ext cx="10844859" cy="10041642"/>
            </a:xfrm>
            <a:prstGeom prst="roundRect">
              <a:avLst>
                <a:gd name="adj" fmla="val 11625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298" name="Screenshot 2020-09-14 at 15.31.26.png" descr="Screenshot 2020-09-14 at 15.31.26.png"/>
            <p:cNvPicPr>
              <a:picLocks noChangeAspect="1"/>
            </p:cNvPicPr>
            <p:nvPr/>
          </p:nvPicPr>
          <p:blipFill>
            <a:blip r:embed="rId3"/>
            <a:srcRect t="301"/>
            <a:stretch>
              <a:fillRect/>
            </a:stretch>
          </p:blipFill>
          <p:spPr>
            <a:xfrm>
              <a:off x="11380264" y="488520"/>
              <a:ext cx="9559499" cy="9292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9" name="Rounded Rectangle"/>
            <p:cNvSpPr/>
            <p:nvPr/>
          </p:nvSpPr>
          <p:spPr>
            <a:xfrm>
              <a:off x="11185566" y="0"/>
              <a:ext cx="9936237" cy="10041642"/>
            </a:xfrm>
            <a:prstGeom prst="roundRect">
              <a:avLst>
                <a:gd name="adj" fmla="val 11749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304" name="Group"/>
          <p:cNvGrpSpPr/>
          <p:nvPr/>
        </p:nvGrpSpPr>
        <p:grpSpPr>
          <a:xfrm>
            <a:off x="1985798" y="854335"/>
            <a:ext cx="9486170" cy="3476188"/>
            <a:chOff x="0" y="-210"/>
            <a:chExt cx="9486169" cy="3476187"/>
          </a:xfrm>
        </p:grpSpPr>
        <p:sp>
          <p:nvSpPr>
            <p:cNvPr id="1301" name="RMARKDOWN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302" name="https://www.markdowntutorial.com/"/>
            <p:cNvSpPr txBox="1"/>
            <p:nvPr/>
          </p:nvSpPr>
          <p:spPr>
            <a:xfrm>
              <a:off x="1331713" y="-211"/>
              <a:ext cx="6471696" cy="4369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303" name="Line"/>
            <p:cNvSpPr/>
            <p:nvPr/>
          </p:nvSpPr>
          <p:spPr>
            <a:xfrm>
              <a:off x="111502" y="218268"/>
              <a:ext cx="87311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05" name="Rounded Rectangle"/>
          <p:cNvSpPr/>
          <p:nvPr/>
        </p:nvSpPr>
        <p:spPr>
          <a:xfrm>
            <a:off x="4832350" y="3720771"/>
            <a:ext cx="898658" cy="413611"/>
          </a:xfrm>
          <a:prstGeom prst="roundRect">
            <a:avLst>
              <a:gd name="adj" fmla="val 24814"/>
            </a:avLst>
          </a:prstGeom>
          <a:ln w="25400">
            <a:solidFill>
              <a:srgbClr val="355B6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6" name="2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09" name="Group"/>
          <p:cNvGrpSpPr/>
          <p:nvPr/>
        </p:nvGrpSpPr>
        <p:grpSpPr>
          <a:xfrm>
            <a:off x="10749115" y="1759541"/>
            <a:ext cx="4054572" cy="1373519"/>
            <a:chOff x="0" y="0"/>
            <a:chExt cx="4054571" cy="1373517"/>
          </a:xfrm>
        </p:grpSpPr>
        <p:sp>
          <p:nvSpPr>
            <p:cNvPr id="1310" name="Connection Line"/>
            <p:cNvSpPr/>
            <p:nvPr/>
          </p:nvSpPr>
          <p:spPr>
            <a:xfrm>
              <a:off x="0" y="-1"/>
              <a:ext cx="3987921" cy="1301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0" y="15795"/>
                  </a:moveTo>
                  <a:cubicBezTo>
                    <a:pt x="2146" y="-5399"/>
                    <a:pt x="9346" y="-5264"/>
                    <a:pt x="21600" y="16201"/>
                  </a:cubicBezTo>
                </a:path>
              </a:pathLst>
            </a:custGeom>
            <a:noFill/>
            <a:ln w="5715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dirty="0"/>
            </a:p>
          </p:txBody>
        </p:sp>
        <p:sp>
          <p:nvSpPr>
            <p:cNvPr id="1311" name="Connection Line"/>
            <p:cNvSpPr/>
            <p:nvPr/>
          </p:nvSpPr>
          <p:spPr>
            <a:xfrm>
              <a:off x="3428906" y="776130"/>
              <a:ext cx="625666" cy="597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39" h="17319" extrusionOk="0">
                  <a:moveTo>
                    <a:pt x="10565" y="0"/>
                  </a:moveTo>
                  <a:cubicBezTo>
                    <a:pt x="21600" y="17222"/>
                    <a:pt x="18078" y="21600"/>
                    <a:pt x="0" y="13134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5" name="2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19" name="Group"/>
          <p:cNvGrpSpPr/>
          <p:nvPr/>
        </p:nvGrpSpPr>
        <p:grpSpPr>
          <a:xfrm>
            <a:off x="7296486" y="1119252"/>
            <a:ext cx="10309241" cy="2311737"/>
            <a:chOff x="88391" y="0"/>
            <a:chExt cx="10309239" cy="2311735"/>
          </a:xfrm>
        </p:grpSpPr>
        <p:sp>
          <p:nvSpPr>
            <p:cNvPr id="1316" name="RMARKDOWN CHEAT SHEET"/>
            <p:cNvSpPr txBox="1"/>
            <p:nvPr/>
          </p:nvSpPr>
          <p:spPr>
            <a:xfrm>
              <a:off x="1447799" y="1194407"/>
              <a:ext cx="7520027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 CHEAT SHEET </a:t>
              </a:r>
            </a:p>
          </p:txBody>
        </p:sp>
        <p:sp>
          <p:nvSpPr>
            <p:cNvPr id="1317" name="https://rstudio.com/wp-content/uploads/2016/03/rmarkdown-cheatsheet-2.0.pdf"/>
            <p:cNvSpPr txBox="1"/>
            <p:nvPr/>
          </p:nvSpPr>
          <p:spPr>
            <a:xfrm>
              <a:off x="1686609" y="-1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https://rstudio.com/wp-content/uploads/2016/03/rmarkdown-cheatsheet-2.0.pdf</a:t>
              </a:r>
            </a:p>
          </p:txBody>
        </p:sp>
        <p:sp>
          <p:nvSpPr>
            <p:cNvPr id="1318" name="Line"/>
            <p:cNvSpPr/>
            <p:nvPr/>
          </p:nvSpPr>
          <p:spPr>
            <a:xfrm>
              <a:off x="88391" y="173029"/>
              <a:ext cx="135184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20" name="Группа 36"/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Группа 63"/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2" name="Группа 69"/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3" name="Line"/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4" name="Line"/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5" name="Begin .Rmd:"/>
          <p:cNvSpPr txBox="1"/>
          <p:nvPr/>
        </p:nvSpPr>
        <p:spPr>
          <a:xfrm>
            <a:off x="1587260" y="4784066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Begin .Rmd:</a:t>
            </a:r>
          </a:p>
        </p:txBody>
      </p:sp>
      <p:sp>
        <p:nvSpPr>
          <p:cNvPr id="1326" name="Code Chunk:"/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7" name="---…"/>
          <p:cNvSpPr txBox="1"/>
          <p:nvPr/>
        </p:nvSpPr>
        <p:spPr>
          <a:xfrm>
            <a:off x="3849122" y="5001469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html_document (pdf_document,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</p:txBody>
      </p:sp>
      <p:sp>
        <p:nvSpPr>
          <p:cNvPr id="1328" name="Figure Options:"/>
          <p:cNvSpPr txBox="1"/>
          <p:nvPr/>
        </p:nvSpPr>
        <p:spPr>
          <a:xfrm>
            <a:off x="12042047" y="7674716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Figure Options:</a:t>
            </a:r>
          </a:p>
        </p:txBody>
      </p:sp>
      <p:sp>
        <p:nvSpPr>
          <p:cNvPr id="1329" name="Code Options:"/>
          <p:cNvSpPr txBox="1"/>
          <p:nvPr/>
        </p:nvSpPr>
        <p:spPr>
          <a:xfrm>
            <a:off x="1590135" y="7679578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Options:</a:t>
            </a:r>
          </a:p>
        </p:txBody>
      </p:sp>
      <p:sp>
        <p:nvSpPr>
          <p:cNvPr id="1330" name="Header:"/>
          <p:cNvSpPr txBox="1"/>
          <p:nvPr/>
        </p:nvSpPr>
        <p:spPr>
          <a:xfrm>
            <a:off x="1512220" y="10629810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Header:</a:t>
            </a:r>
          </a:p>
        </p:txBody>
      </p:sp>
      <p:sp>
        <p:nvSpPr>
          <p:cNvPr id="1331" name="Rectangle"/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Rectangle"/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3" name="Rectangle"/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4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5" name="GETTING…"/>
          <p:cNvSpPr txBox="1"/>
          <p:nvPr/>
        </p:nvSpPr>
        <p:spPr>
          <a:xfrm>
            <a:off x="21021343" y="5301987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1336" name="```{r}…"/>
          <p:cNvSpPr txBox="1"/>
          <p:nvPr/>
        </p:nvSpPr>
        <p:spPr>
          <a:xfrm>
            <a:off x="10963781" y="5504147"/>
            <a:ext cx="227813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some R code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7" name="```{r setup, include=FALSE}…"/>
          <p:cNvSpPr txBox="1"/>
          <p:nvPr/>
        </p:nvSpPr>
        <p:spPr>
          <a:xfrm>
            <a:off x="14377685" y="5453347"/>
            <a:ext cx="582642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 setup, include=FALSE}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knitr::opts_chunk$set(echo =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8" name="Global Option:"/>
          <p:cNvSpPr txBox="1"/>
          <p:nvPr/>
        </p:nvSpPr>
        <p:spPr>
          <a:xfrm>
            <a:off x="14320625" y="4755563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Global Option:</a:t>
            </a:r>
          </a:p>
        </p:txBody>
      </p:sp>
      <p:sp>
        <p:nvSpPr>
          <p:cNvPr id="1339" name="Line"/>
          <p:cNvSpPr/>
          <p:nvPr/>
        </p:nvSpPr>
        <p:spPr>
          <a:xfrm flipV="1">
            <a:off x="13976796" y="4793114"/>
            <a:ext cx="1" cy="2042312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0" name="echo (= TRUE or FALSE - print my code)…"/>
          <p:cNvSpPr txBox="1"/>
          <p:nvPr/>
        </p:nvSpPr>
        <p:spPr>
          <a:xfrm>
            <a:off x="2449662" y="8341362"/>
            <a:ext cx="86360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echo (= TRUE or FALSE - print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eval (= TRUE or FALSE - run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warning (= TRUE or FALSE display warning messages)</a:t>
            </a:r>
          </a:p>
        </p:txBody>
      </p:sp>
      <p:sp>
        <p:nvSpPr>
          <p:cNvPr id="1341" name="fig.align (= 'left', 'right', 'center')…"/>
          <p:cNvSpPr txBox="1"/>
          <p:nvPr/>
        </p:nvSpPr>
        <p:spPr>
          <a:xfrm>
            <a:off x="13399377" y="8341362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fig.align (= 'left',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fig.cap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fig.height (= n), fig.width (= n)</a:t>
            </a:r>
          </a:p>
        </p:txBody>
      </p:sp>
      <p:sp>
        <p:nvSpPr>
          <p:cNvPr id="1342" name="TEXT"/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3" name="Header size ranging from largest (one #) to smallest (six #):…"/>
          <p:cNvSpPr txBox="1"/>
          <p:nvPr/>
        </p:nvSpPr>
        <p:spPr>
          <a:xfrm>
            <a:off x="2214352" y="11229377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my.text, ## my.text, ### my.text, etc.</a:t>
            </a:r>
          </a:p>
        </p:txBody>
      </p:sp>
      <p:sp>
        <p:nvSpPr>
          <p:cNvPr id="1344" name="*italics*…"/>
          <p:cNvSpPr txBox="1"/>
          <p:nvPr/>
        </p:nvSpPr>
        <p:spPr>
          <a:xfrm>
            <a:off x="10371570" y="11229377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`highlighted`</a:t>
            </a:r>
          </a:p>
        </p:txBody>
      </p:sp>
      <p:sp>
        <p:nvSpPr>
          <p:cNvPr id="1345" name="Text:"/>
          <p:cNvSpPr txBox="1"/>
          <p:nvPr/>
        </p:nvSpPr>
        <p:spPr>
          <a:xfrm>
            <a:off x="9726027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  <p:sp>
        <p:nvSpPr>
          <p:cNvPr id="1346" name="Lists:"/>
          <p:cNvSpPr txBox="1"/>
          <p:nvPr/>
        </p:nvSpPr>
        <p:spPr>
          <a:xfrm>
            <a:off x="13513682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Lists:</a:t>
            </a:r>
          </a:p>
        </p:txBody>
      </p:sp>
      <p:sp>
        <p:nvSpPr>
          <p:cNvPr id="1347" name="List item1 (filled dot)…"/>
          <p:cNvSpPr txBox="1"/>
          <p:nvPr/>
        </p:nvSpPr>
        <p:spPr>
          <a:xfrm>
            <a:off x="14790683" y="10993218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348" name="Line"/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9" name="Line"/>
          <p:cNvSpPr/>
          <p:nvPr/>
        </p:nvSpPr>
        <p:spPr>
          <a:xfrm flipV="1">
            <a:off x="11563184" y="7667947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55" name="Group"/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2" name="EXERCISE 3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3" name="R MARKDOWN"/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MARKDOWN</a:t>
              </a:r>
            </a:p>
          </p:txBody>
        </p:sp>
        <p:sp>
          <p:nvSpPr>
            <p:cNvPr id="1354" name="Line"/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01" name="Group"/>
          <p:cNvGrpSpPr/>
          <p:nvPr/>
        </p:nvGrpSpPr>
        <p:grpSpPr>
          <a:xfrm>
            <a:off x="1193626" y="3620536"/>
            <a:ext cx="12985615" cy="7314333"/>
            <a:chOff x="0" y="0"/>
            <a:chExt cx="12985613" cy="7314332"/>
          </a:xfrm>
        </p:grpSpPr>
        <p:sp>
          <p:nvSpPr>
            <p:cNvPr id="1356" name="Line 18"/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9"/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14"/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7"/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28"/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29"/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Oval 10"/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15"/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Freeform 20"/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3"/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34"/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35"/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Oval 8"/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13"/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Freeform 19"/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0"/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Oval 31"/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32"/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Freeform 17"/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7"/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12"/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4"/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25"/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26"/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Oval 6"/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Oval 11"/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Freeform 16"/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3" name="Freeform 21"/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4" name="1"/>
            <p:cNvSpPr txBox="1"/>
            <p:nvPr/>
          </p:nvSpPr>
          <p:spPr>
            <a:xfrm>
              <a:off x="7248427" y="203189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385" name="2"/>
            <p:cNvSpPr txBox="1"/>
            <p:nvPr/>
          </p:nvSpPr>
          <p:spPr>
            <a:xfrm>
              <a:off x="9325305" y="1511015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386" name="3"/>
            <p:cNvSpPr txBox="1"/>
            <p:nvPr/>
          </p:nvSpPr>
          <p:spPr>
            <a:xfrm>
              <a:off x="11868140" y="2880852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387" name="4"/>
            <p:cNvSpPr txBox="1"/>
            <p:nvPr/>
          </p:nvSpPr>
          <p:spPr>
            <a:xfrm>
              <a:off x="9749008" y="4545972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388" name="5"/>
            <p:cNvSpPr txBox="1"/>
            <p:nvPr/>
          </p:nvSpPr>
          <p:spPr>
            <a:xfrm>
              <a:off x="7503751" y="585559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389" name="Oval 23"/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0" name="Freeform 395"/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6"/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7"/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Freeform 398"/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4" name="Rectangle 399"/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5" name="Oval"/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6" name="Oval"/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7" name="R"/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8" name="Studio"/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9" name="Oval 25"/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400" name="Oval 29"/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2" name="R markdown…"/>
          <p:cNvSpPr txBox="1"/>
          <p:nvPr/>
        </p:nvSpPr>
        <p:spPr>
          <a:xfrm>
            <a:off x="13065388" y="8175858"/>
            <a:ext cx="2236283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Tables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Plots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Images</a:t>
            </a:r>
          </a:p>
        </p:txBody>
      </p:sp>
      <p:sp>
        <p:nvSpPr>
          <p:cNvPr id="1403" name="Oval 23"/>
          <p:cNvSpPr/>
          <p:nvPr/>
        </p:nvSpPr>
        <p:spPr>
          <a:xfrm>
            <a:off x="13718453" y="8806758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4" name="Oval 23"/>
          <p:cNvSpPr/>
          <p:nvPr/>
        </p:nvSpPr>
        <p:spPr>
          <a:xfrm>
            <a:off x="13718453" y="9246532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5" name="Oval 23"/>
          <p:cNvSpPr/>
          <p:nvPr/>
        </p:nvSpPr>
        <p:spPr>
          <a:xfrm>
            <a:off x="13718453" y="9707760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6" name="Oval 23"/>
          <p:cNvSpPr/>
          <p:nvPr/>
        </p:nvSpPr>
        <p:spPr>
          <a:xfrm>
            <a:off x="13718453" y="10166973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7" name="Oval 23"/>
          <p:cNvSpPr/>
          <p:nvPr/>
        </p:nvSpPr>
        <p:spPr>
          <a:xfrm>
            <a:off x="13718453" y="10607137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8" name="Oval 23"/>
          <p:cNvSpPr/>
          <p:nvPr/>
        </p:nvSpPr>
        <p:spPr>
          <a:xfrm>
            <a:off x="12812520" y="8374958"/>
            <a:ext cx="155497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9" name="2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20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PRACTICALS</a:t>
              </a:r>
            </a:p>
          </p:txBody>
        </p:sp>
        <p:sp>
          <p:nvSpPr>
            <p:cNvPr id="12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2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4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2" name="Group"/>
          <p:cNvGrpSpPr/>
          <p:nvPr/>
        </p:nvGrpSpPr>
        <p:grpSpPr>
          <a:xfrm>
            <a:off x="1485899" y="8509013"/>
            <a:ext cx="21272908" cy="3715371"/>
            <a:chOff x="0" y="0"/>
            <a:chExt cx="21272906" cy="3715370"/>
          </a:xfrm>
        </p:grpSpPr>
        <p:sp>
          <p:nvSpPr>
            <p:cNvPr id="125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7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8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9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 </a:t>
              </a:r>
              <a:r>
                <a:rPr dirty="0">
                  <a:solidFill>
                    <a:srgbClr val="374556"/>
                  </a:solidFill>
                </a:rPr>
                <a:t>(</a:t>
              </a:r>
              <a:r>
                <a:rPr u="sng" dirty="0">
                  <a:solidFill>
                    <a:srgbClr val="374556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https://cran.r-project.org/</a:t>
              </a:r>
              <a:r>
                <a:rPr dirty="0">
                  <a:solidFill>
                    <a:srgbClr val="374556"/>
                  </a:solidFill>
                </a:rPr>
                <a:t>)</a:t>
              </a:r>
            </a:p>
          </p:txBody>
        </p:sp>
        <p:sp>
          <p:nvSpPr>
            <p:cNvPr id="130" name="Download and install the newest version of R-studio (http://www.rstudio.com/download)"/>
            <p:cNvSpPr txBox="1"/>
            <p:nvPr/>
          </p:nvSpPr>
          <p:spPr>
            <a:xfrm>
              <a:off x="5436379" y="1596064"/>
              <a:ext cx="14919329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</a:t>
              </a:r>
              <a:r>
                <a:rPr dirty="0">
                  <a:solidFill>
                    <a:srgbClr val="374556"/>
                  </a:solidFill>
                </a:rPr>
                <a:t>R-studio (</a:t>
              </a:r>
              <a:r>
                <a:rPr u="sng" dirty="0">
                  <a:solidFill>
                    <a:srgbClr val="374556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http://www.rstudio.com/download</a:t>
              </a:r>
              <a:r>
                <a:rPr dirty="0">
                  <a:solidFill>
                    <a:srgbClr val="374556"/>
                  </a:solidFill>
                </a:rPr>
                <a:t>)</a:t>
              </a:r>
            </a:p>
          </p:txBody>
        </p:sp>
        <p:sp>
          <p:nvSpPr>
            <p:cNvPr id="131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929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>
                  <a:solidFill>
                    <a:srgbClr val="374556"/>
                  </a:solidFill>
                </a:rPr>
                <a:t>Download the course material and place it somewhere you can find it again!</a:t>
              </a:r>
            </a:p>
            <a:p>
              <a:pPr>
                <a:defRPr sz="2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https://github.com/Center-for-Health-Data-Science/FromExceltoR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</p:grpSp>
      <p:pic>
        <p:nvPicPr>
          <p:cNvPr id="133" name="91on5Tt+MVL.jpg" descr="91on5Tt+MVL.jpg"/>
          <p:cNvPicPr>
            <a:picLocks noChangeAspect="1"/>
          </p:cNvPicPr>
          <p:nvPr/>
        </p:nvPicPr>
        <p:blipFill>
          <a:blip r:embed="rId6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4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6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7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“R for Data Science” - a generally useful book on R, also for this course</a:t>
            </a:r>
          </a:p>
        </p:txBody>
      </p:sp>
      <p:sp>
        <p:nvSpPr>
          <p:cNvPr id="138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</a:t>
            </a:r>
            <a:r>
              <a:rPr sz="2900"/>
              <a:t>wo days: 9.00-16.30. There will be coffee breaks, we promise</a:t>
            </a:r>
          </a:p>
        </p:txBody>
      </p:sp>
      <p:sp>
        <p:nvSpPr>
          <p:cNvPr id="139" name="The course is build on hands-on presentations (.R, .Rmd) &amp; exercises"/>
          <p:cNvSpPr txBox="1"/>
          <p:nvPr/>
        </p:nvSpPr>
        <p:spPr>
          <a:xfrm>
            <a:off x="1725530" y="6907304"/>
            <a:ext cx="13219250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(.R, .</a:t>
            </a:r>
            <a:r>
              <a:rPr dirty="0" err="1"/>
              <a:t>Rmd</a:t>
            </a:r>
            <a:r>
              <a:rPr dirty="0"/>
              <a:t>) &amp; exercises</a:t>
            </a:r>
          </a:p>
        </p:txBody>
      </p:sp>
      <p:sp>
        <p:nvSpPr>
          <p:cNvPr id="140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1" name="2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5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2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GGPLOT2 - EASY GRAPHICS</a:t>
              </a:r>
            </a:p>
          </p:txBody>
        </p:sp>
        <p:sp>
          <p:nvSpPr>
            <p:cNvPr id="1413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4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6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5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7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Aesthetically pleasing graphics.</a:t>
              </a:r>
            </a:p>
          </p:txBody>
        </p:sp>
        <p:sp>
          <p:nvSpPr>
            <p:cNvPr id="1418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9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Integrates perfectly with tidy data.</a:t>
              </a:r>
            </a:p>
          </p:txBody>
        </p:sp>
        <p:sp>
          <p:nvSpPr>
            <p:cNvPr id="1420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6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7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8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31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9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0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2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3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4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6" name="Fig2.png" descr="Fig2.png"/>
            <p:cNvPicPr>
              <a:picLocks noChangeAspect="1"/>
            </p:cNvPicPr>
            <p:nvPr/>
          </p:nvPicPr>
          <p:blipFill>
            <a:blip r:embed="rId2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7" name="Fig2.png" descr="Fig2.png"/>
            <p:cNvPicPr>
              <a:picLocks/>
            </p:cNvPicPr>
            <p:nvPr/>
          </p:nvPicPr>
          <p:blipFill>
            <a:blip r:embed="rId3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4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4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41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2" name="Fig1.png" descr="Fig1.png"/>
            <p:cNvPicPr>
              <a:picLocks noChangeAspect="1"/>
            </p:cNvPicPr>
            <p:nvPr/>
          </p:nvPicPr>
          <p:blipFill>
            <a:blip r:embed="rId5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3" name="Fig2.png" descr="Fig2.png"/>
            <p:cNvPicPr>
              <a:picLocks noChangeAspect="1"/>
            </p:cNvPicPr>
            <p:nvPr/>
          </p:nvPicPr>
          <p:blipFill>
            <a:blip r:embed="rId6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5" name="2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51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448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449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50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45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460" name="Group"/>
          <p:cNvGrpSpPr/>
          <p:nvPr/>
        </p:nvGrpSpPr>
        <p:grpSpPr>
          <a:xfrm>
            <a:off x="10045699" y="1515846"/>
            <a:ext cx="13574872" cy="2682396"/>
            <a:chOff x="0" y="0"/>
            <a:chExt cx="13574870" cy="2682394"/>
          </a:xfrm>
        </p:grpSpPr>
        <p:sp>
          <p:nvSpPr>
            <p:cNvPr id="1453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59" name="Group"/>
            <p:cNvGrpSpPr/>
            <p:nvPr/>
          </p:nvGrpSpPr>
          <p:grpSpPr>
            <a:xfrm>
              <a:off x="-1" y="-1"/>
              <a:ext cx="13574872" cy="2552679"/>
              <a:chOff x="0" y="0"/>
              <a:chExt cx="13574869" cy="2552677"/>
            </a:xfrm>
          </p:grpSpPr>
          <p:sp>
            <p:nvSpPr>
              <p:cNvPr id="1454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5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6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7" name="ggplot(my.DS, aes(x=alphabet, y=measure))"/>
              <p:cNvSpPr/>
              <p:nvPr/>
            </p:nvSpPr>
            <p:spPr>
              <a:xfrm>
                <a:off x="6534801" y="155597"/>
                <a:ext cx="7040069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58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468" name="Group"/>
          <p:cNvGrpSpPr/>
          <p:nvPr/>
        </p:nvGrpSpPr>
        <p:grpSpPr>
          <a:xfrm>
            <a:off x="10045699" y="3404342"/>
            <a:ext cx="13573582" cy="2952339"/>
            <a:chOff x="0" y="0"/>
            <a:chExt cx="13573580" cy="2952338"/>
          </a:xfrm>
        </p:grpSpPr>
        <p:sp>
          <p:nvSpPr>
            <p:cNvPr id="1461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67" name="Group"/>
            <p:cNvGrpSpPr/>
            <p:nvPr/>
          </p:nvGrpSpPr>
          <p:grpSpPr>
            <a:xfrm>
              <a:off x="-1" y="-1"/>
              <a:ext cx="13573582" cy="2819228"/>
              <a:chOff x="0" y="0"/>
              <a:chExt cx="13573580" cy="2819226"/>
            </a:xfrm>
          </p:grpSpPr>
          <p:sp>
            <p:nvSpPr>
              <p:cNvPr id="1462" name="ggplot(my.DS, aes(x=alphabet, y=measure))…"/>
              <p:cNvSpPr/>
              <p:nvPr/>
            </p:nvSpPr>
            <p:spPr>
              <a:xfrm>
                <a:off x="6534801" y="0"/>
                <a:ext cx="703878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grpSp>
            <p:nvGrpSpPr>
              <p:cNvPr id="1466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463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4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5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475" name="Group"/>
          <p:cNvGrpSpPr/>
          <p:nvPr/>
        </p:nvGrpSpPr>
        <p:grpSpPr>
          <a:xfrm>
            <a:off x="10045700" y="5518235"/>
            <a:ext cx="13635479" cy="2992606"/>
            <a:chOff x="0" y="0"/>
            <a:chExt cx="13635477" cy="2992605"/>
          </a:xfrm>
        </p:grpSpPr>
        <p:sp>
          <p:nvSpPr>
            <p:cNvPr id="1469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4" name="Group"/>
            <p:cNvGrpSpPr/>
            <p:nvPr/>
          </p:nvGrpSpPr>
          <p:grpSpPr>
            <a:xfrm>
              <a:off x="0" y="-1"/>
              <a:ext cx="13635479" cy="2862261"/>
              <a:chOff x="0" y="0"/>
              <a:chExt cx="13635478" cy="2862259"/>
            </a:xfrm>
          </p:grpSpPr>
          <p:sp>
            <p:nvSpPr>
              <p:cNvPr id="1470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1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2" name="ggplot(my.DS, aes(x=alphabet, y=measure, fill=alphabet))…"/>
              <p:cNvSpPr/>
              <p:nvPr/>
            </p:nvSpPr>
            <p:spPr>
              <a:xfrm>
                <a:off x="6602255" y="0"/>
                <a:ext cx="7033224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y=measure, fill=alphabet))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73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482" name="Group"/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476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1" name="Group"/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477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8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9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480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489" name="Group"/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483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8" name="Group"/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484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5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6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87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494" name="Group"/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490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491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2" name="+ theme_minimal()"/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493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BACKGROUND</a:t>
              </a:r>
            </a:p>
          </p:txBody>
        </p:sp>
      </p:grpSp>
      <p:sp>
        <p:nvSpPr>
          <p:cNvPr id="1495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96" name="plot1.pdf" descr="plot1.pdf"/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plot2.pdf" descr="plot2.pdf"/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70724" y="652353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00" name="Group"/>
          <p:cNvGrpSpPr/>
          <p:nvPr/>
        </p:nvGrpSpPr>
        <p:grpSpPr>
          <a:xfrm>
            <a:off x="512213" y="6296741"/>
            <a:ext cx="8705423" cy="5567326"/>
            <a:chOff x="0" y="0"/>
            <a:chExt cx="8705422" cy="5567325"/>
          </a:xfrm>
        </p:grpSpPr>
        <p:pic>
          <p:nvPicPr>
            <p:cNvPr id="1498" name="plot3.pdf" descr="plot3.pdf"/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9" name="Rectangle"/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503" name="Group"/>
          <p:cNvGrpSpPr/>
          <p:nvPr/>
        </p:nvGrpSpPr>
        <p:grpSpPr>
          <a:xfrm>
            <a:off x="298835" y="6336152"/>
            <a:ext cx="8801979" cy="6013800"/>
            <a:chOff x="0" y="0"/>
            <a:chExt cx="8801978" cy="6013799"/>
          </a:xfrm>
        </p:grpSpPr>
        <p:sp>
          <p:nvSpPr>
            <p:cNvPr id="1501" name="Rectangle"/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502" name="plot5.pdf" descr="plot5.pdf"/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0" grpId="1" animBg="1" advAuto="0"/>
      <p:bldP spid="1468" grpId="2" animBg="1" advAuto="0"/>
      <p:bldP spid="1475" grpId="3" animBg="1" advAuto="0"/>
      <p:bldP spid="1482" grpId="5" animBg="1" advAuto="0"/>
      <p:bldP spid="1489" grpId="7" animBg="1" advAuto="0"/>
      <p:bldP spid="1494" grpId="8" animBg="1" advAuto="0"/>
      <p:bldP spid="1497" grpId="4" animBg="1" advAuto="0"/>
      <p:bldP spid="1500" grpId="6" animBg="1" advAuto="0"/>
      <p:bldP spid="1503" grpId="9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8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09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13" name="Group"/>
          <p:cNvGrpSpPr/>
          <p:nvPr/>
        </p:nvGrpSpPr>
        <p:grpSpPr>
          <a:xfrm>
            <a:off x="7959784" y="1016314"/>
            <a:ext cx="9176350" cy="2407791"/>
            <a:chOff x="97444" y="0"/>
            <a:chExt cx="9176349" cy="2407789"/>
          </a:xfrm>
        </p:grpSpPr>
        <p:sp>
          <p:nvSpPr>
            <p:cNvPr id="1510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511" name="https://rstudio.com/wp-content/uploads/2016/11/ggplot2-cheatsheet-2.1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https://rstudio.com/wp-content/uploads/2016/11/ggplot2-cheatsheet-2.1.pdf</a:t>
              </a:r>
            </a:p>
          </p:txBody>
        </p:sp>
        <p:sp>
          <p:nvSpPr>
            <p:cNvPr id="1512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8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514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5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6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517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528" name="Group"/>
          <p:cNvGrpSpPr/>
          <p:nvPr/>
        </p:nvGrpSpPr>
        <p:grpSpPr>
          <a:xfrm>
            <a:off x="1748861" y="4596970"/>
            <a:ext cx="16875040" cy="8271296"/>
            <a:chOff x="0" y="0"/>
            <a:chExt cx="16875038" cy="8271295"/>
          </a:xfrm>
        </p:grpSpPr>
        <p:sp>
          <p:nvSpPr>
            <p:cNvPr id="1519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0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1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2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523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4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5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6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27" name="Line"/>
            <p:cNvSpPr/>
            <p:nvPr/>
          </p:nvSpPr>
          <p:spPr>
            <a:xfrm flipV="1">
              <a:off x="4827701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29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530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531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532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533" name="+ geom_point()…"/>
          <p:cNvSpPr txBox="1"/>
          <p:nvPr/>
        </p:nvSpPr>
        <p:spPr>
          <a:xfrm>
            <a:off x="11139687" y="4942358"/>
            <a:ext cx="2816544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geom_point()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geom_line()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geom_boxplot()</a:t>
            </a:r>
          </a:p>
        </p:txBody>
      </p:sp>
      <p:sp>
        <p:nvSpPr>
          <p:cNvPr id="1534" name="+ geom_col()…"/>
          <p:cNvSpPr txBox="1"/>
          <p:nvPr/>
        </p:nvSpPr>
        <p:spPr>
          <a:xfrm>
            <a:off x="14393264" y="4950669"/>
            <a:ext cx="337795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geom_col()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geom_density()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geom_histogram()</a:t>
            </a:r>
          </a:p>
        </p:txBody>
      </p:sp>
      <p:sp>
        <p:nvSpPr>
          <p:cNvPr id="1535" name="Add Plot Type:"/>
          <p:cNvSpPr txBox="1"/>
          <p:nvPr/>
        </p:nvSpPr>
        <p:spPr>
          <a:xfrm>
            <a:off x="8375087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Add Plot Type:</a:t>
            </a:r>
          </a:p>
        </p:txBody>
      </p:sp>
      <p:sp>
        <p:nvSpPr>
          <p:cNvPr id="1536" name="ggplot(data = my.data, aes(x = x.var, y = y.var))"/>
          <p:cNvSpPr txBox="1"/>
          <p:nvPr/>
        </p:nvSpPr>
        <p:spPr>
          <a:xfrm>
            <a:off x="2052238" y="53169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ggplot(data = my.data, aes(x = x.var, y = y.var))</a:t>
            </a:r>
          </a:p>
        </p:txBody>
      </p:sp>
      <p:sp>
        <p:nvSpPr>
          <p:cNvPr id="1537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538" name="Color Fill by Group:"/>
          <p:cNvSpPr txBox="1"/>
          <p:nvPr/>
        </p:nvSpPr>
        <p:spPr>
          <a:xfrm>
            <a:off x="5656350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Fill by Group:</a:t>
            </a:r>
          </a:p>
        </p:txBody>
      </p:sp>
      <p:sp>
        <p:nvSpPr>
          <p:cNvPr id="1539" name="ggplot(…, aes(…, color = “green”))"/>
          <p:cNvSpPr txBox="1"/>
          <p:nvPr/>
        </p:nvSpPr>
        <p:spPr>
          <a:xfrm>
            <a:off x="1963210" y="752406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ggplot(…, aes(…, </a:t>
            </a:r>
            <a:r>
              <a:rPr b="1"/>
              <a:t>color = “green”</a:t>
            </a:r>
            <a:r>
              <a:t>))</a:t>
            </a:r>
          </a:p>
        </p:txBody>
      </p:sp>
      <p:sp>
        <p:nvSpPr>
          <p:cNvPr id="1540" name="ggplot(…, aes(…, fill = group.var))"/>
          <p:cNvSpPr txBox="1"/>
          <p:nvPr/>
        </p:nvSpPr>
        <p:spPr>
          <a:xfrm>
            <a:off x="5760843" y="752406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ggplot(…, aes(…, </a:t>
            </a:r>
            <a:r>
              <a:rPr b="1"/>
              <a:t>fill = group.var</a:t>
            </a:r>
            <a:r>
              <a:t>))</a:t>
            </a:r>
          </a:p>
        </p:txBody>
      </p:sp>
      <p:sp>
        <p:nvSpPr>
          <p:cNvPr id="1541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542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scale_*_manual(values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/>
              <a:t>ex:</a:t>
            </a:r>
            <a:r>
              <a:t> scale_color_manual(values = c(“blue”, “pink”))</a:t>
            </a:r>
          </a:p>
        </p:txBody>
      </p:sp>
      <p:sp>
        <p:nvSpPr>
          <p:cNvPr id="1543" name="Grid Theme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Grid Theme:</a:t>
            </a:r>
          </a:p>
        </p:txBody>
      </p:sp>
      <p:sp>
        <p:nvSpPr>
          <p:cNvPr id="1544" name="theme_bw()…"/>
          <p:cNvSpPr txBox="1"/>
          <p:nvPr/>
        </p:nvSpPr>
        <p:spPr>
          <a:xfrm>
            <a:off x="14911460" y="9039734"/>
            <a:ext cx="30004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theme_bw()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theme_minimal()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theme_dark()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theme_*()</a:t>
            </a:r>
          </a:p>
        </p:txBody>
      </p:sp>
      <p:sp>
        <p:nvSpPr>
          <p:cNvPr id="1545" name="ggtitle(“…”)…"/>
          <p:cNvSpPr txBox="1"/>
          <p:nvPr/>
        </p:nvSpPr>
        <p:spPr>
          <a:xfrm>
            <a:off x="3559417" y="11448026"/>
            <a:ext cx="263336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ggtitle(“…”)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xlab(“…”)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ylab(“…”)</a:t>
            </a:r>
          </a:p>
        </p:txBody>
      </p:sp>
      <p:sp>
        <p:nvSpPr>
          <p:cNvPr id="1546" name="theme(* = element_text())…"/>
          <p:cNvSpPr txBox="1"/>
          <p:nvPr/>
        </p:nvSpPr>
        <p:spPr>
          <a:xfrm>
            <a:off x="8295339" y="11325686"/>
            <a:ext cx="10517593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theme(* = element_text())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theme(axis.title = element_text(angle = 90, colour= “red”), legend.text = element_text(size = 8, face = “bold”))</a:t>
            </a:r>
          </a:p>
        </p:txBody>
      </p:sp>
      <p:sp>
        <p:nvSpPr>
          <p:cNvPr id="1547" name="scale_fill_grey(start = 0.2, end = 0.8)…"/>
          <p:cNvSpPr txBox="1"/>
          <p:nvPr/>
        </p:nvSpPr>
        <p:spPr>
          <a:xfrm>
            <a:off x="1996631" y="9658599"/>
            <a:ext cx="78088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scale_fill_grey(start = 0.2, end = 0.8)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scale_fill_gradient(low="white", high=“red”)</a:t>
            </a:r>
          </a:p>
        </p:txBody>
      </p:sp>
      <p:sp>
        <p:nvSpPr>
          <p:cNvPr id="1548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549" name="Labels:"/>
          <p:cNvSpPr txBox="1"/>
          <p:nvPr/>
        </p:nvSpPr>
        <p:spPr>
          <a:xfrm>
            <a:off x="1968941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Labels:</a:t>
            </a:r>
          </a:p>
        </p:txBody>
      </p:sp>
      <p:sp>
        <p:nvSpPr>
          <p:cNvPr id="1550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551" name="Text:"/>
          <p:cNvSpPr txBox="1"/>
          <p:nvPr/>
        </p:nvSpPr>
        <p:spPr>
          <a:xfrm>
            <a:off x="7184407" y="11205274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57" name="Group"/>
          <p:cNvGrpSpPr/>
          <p:nvPr/>
        </p:nvGrpSpPr>
        <p:grpSpPr>
          <a:xfrm>
            <a:off x="18325766" y="6405767"/>
            <a:ext cx="5330386" cy="2080192"/>
            <a:chOff x="0" y="-127000"/>
            <a:chExt cx="5330385" cy="2080190"/>
          </a:xfrm>
        </p:grpSpPr>
        <p:sp>
          <p:nvSpPr>
            <p:cNvPr id="1554" name="EXERCISE 4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4</a:t>
              </a:r>
            </a:p>
          </p:txBody>
        </p:sp>
        <p:sp>
          <p:nvSpPr>
            <p:cNvPr id="1555" name="GGPLOT2"/>
            <p:cNvSpPr txBox="1"/>
            <p:nvPr/>
          </p:nvSpPr>
          <p:spPr>
            <a:xfrm>
              <a:off x="1233611" y="-1270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</a:t>
              </a:r>
            </a:p>
          </p:txBody>
        </p:sp>
        <p:sp>
          <p:nvSpPr>
            <p:cNvPr id="1556" name="Line"/>
            <p:cNvSpPr/>
            <p:nvPr/>
          </p:nvSpPr>
          <p:spPr>
            <a:xfrm>
              <a:off x="834593" y="98992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558" name="Oval 23"/>
          <p:cNvSpPr/>
          <p:nvPr/>
        </p:nvSpPr>
        <p:spPr>
          <a:xfrm>
            <a:off x="14526777" y="7618358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59" name="Oval 23"/>
          <p:cNvSpPr/>
          <p:nvPr/>
        </p:nvSpPr>
        <p:spPr>
          <a:xfrm>
            <a:off x="14526777" y="8058132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0" name="Oval 23"/>
          <p:cNvSpPr/>
          <p:nvPr/>
        </p:nvSpPr>
        <p:spPr>
          <a:xfrm>
            <a:off x="14526777" y="8519360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1" name="Oval 23"/>
          <p:cNvSpPr/>
          <p:nvPr/>
        </p:nvSpPr>
        <p:spPr>
          <a:xfrm>
            <a:off x="14526777" y="897857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2" name="Line 18"/>
          <p:cNvSpPr/>
          <p:nvPr/>
        </p:nvSpPr>
        <p:spPr>
          <a:xfrm>
            <a:off x="4767351" y="69561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3" name="Oval 9"/>
          <p:cNvSpPr/>
          <p:nvPr/>
        </p:nvSpPr>
        <p:spPr>
          <a:xfrm>
            <a:off x="9774206" y="62735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4" name="Oval 14"/>
          <p:cNvSpPr/>
          <p:nvPr/>
        </p:nvSpPr>
        <p:spPr>
          <a:xfrm>
            <a:off x="9606119" y="61044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5" name="Oval 28"/>
          <p:cNvSpPr/>
          <p:nvPr/>
        </p:nvSpPr>
        <p:spPr>
          <a:xfrm>
            <a:off x="7335329" y="68787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6" name="Oval 29"/>
          <p:cNvSpPr/>
          <p:nvPr/>
        </p:nvSpPr>
        <p:spPr>
          <a:xfrm>
            <a:off x="9522775" y="68598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7" name="Oval 10"/>
          <p:cNvSpPr/>
          <p:nvPr/>
        </p:nvSpPr>
        <p:spPr>
          <a:xfrm>
            <a:off x="8585469" y="8526278"/>
            <a:ext cx="1331013" cy="133687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8" name="Oval 15"/>
          <p:cNvSpPr/>
          <p:nvPr/>
        </p:nvSpPr>
        <p:spPr>
          <a:xfrm>
            <a:off x="8417383" y="8358190"/>
            <a:ext cx="1667185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69" name="Freeform 20"/>
          <p:cNvSpPr/>
          <p:nvPr/>
        </p:nvSpPr>
        <p:spPr>
          <a:xfrm>
            <a:off x="5105479" y="7938744"/>
            <a:ext cx="3350005" cy="1316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4" y="0"/>
                </a:lnTo>
                <a:lnTo>
                  <a:pt x="18752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0" name="Oval 34"/>
          <p:cNvSpPr/>
          <p:nvPr/>
        </p:nvSpPr>
        <p:spPr>
          <a:xfrm>
            <a:off x="8336695" y="9172814"/>
            <a:ext cx="160271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1" name="Oval 35"/>
          <p:cNvSpPr/>
          <p:nvPr/>
        </p:nvSpPr>
        <p:spPr>
          <a:xfrm>
            <a:off x="6105523" y="7865911"/>
            <a:ext cx="158316" cy="16417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2" name="Oval 8"/>
          <p:cNvSpPr/>
          <p:nvPr/>
        </p:nvSpPr>
        <p:spPr>
          <a:xfrm>
            <a:off x="12280941" y="7772963"/>
            <a:ext cx="1331013" cy="133296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3" name="Oval 13"/>
          <p:cNvSpPr/>
          <p:nvPr/>
        </p:nvSpPr>
        <p:spPr>
          <a:xfrm>
            <a:off x="12112855" y="7604876"/>
            <a:ext cx="1667186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4" name="Freeform 19"/>
          <p:cNvSpPr/>
          <p:nvPr/>
        </p:nvSpPr>
        <p:spPr>
          <a:xfrm>
            <a:off x="4429224" y="7434419"/>
            <a:ext cx="7639267" cy="10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5" name="Oval 31"/>
          <p:cNvSpPr/>
          <p:nvPr/>
        </p:nvSpPr>
        <p:spPr>
          <a:xfrm>
            <a:off x="8349395" y="7363774"/>
            <a:ext cx="160271" cy="164179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6" name="Oval 32"/>
          <p:cNvSpPr/>
          <p:nvPr/>
        </p:nvSpPr>
        <p:spPr>
          <a:xfrm>
            <a:off x="12026858" y="8359311"/>
            <a:ext cx="164178" cy="160271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7" name="Freeform 17"/>
          <p:cNvSpPr/>
          <p:nvPr/>
        </p:nvSpPr>
        <p:spPr>
          <a:xfrm>
            <a:off x="4358862" y="5847733"/>
            <a:ext cx="740837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8" name="Oval 7"/>
          <p:cNvSpPr/>
          <p:nvPr/>
        </p:nvSpPr>
        <p:spPr>
          <a:xfrm>
            <a:off x="11934040" y="5215139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79" name="Oval 12"/>
          <p:cNvSpPr/>
          <p:nvPr/>
        </p:nvSpPr>
        <p:spPr>
          <a:xfrm>
            <a:off x="11765953" y="5046074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0" name="Oval 25"/>
          <p:cNvSpPr/>
          <p:nvPr/>
        </p:nvSpPr>
        <p:spPr>
          <a:xfrm>
            <a:off x="7527085" y="5776087"/>
            <a:ext cx="160271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1" name="Oval 26"/>
          <p:cNvSpPr/>
          <p:nvPr/>
        </p:nvSpPr>
        <p:spPr>
          <a:xfrm>
            <a:off x="11688761" y="57760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2" name="Oval 6"/>
          <p:cNvSpPr/>
          <p:nvPr/>
        </p:nvSpPr>
        <p:spPr>
          <a:xfrm>
            <a:off x="10152269" y="38476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3" name="Oval 11"/>
          <p:cNvSpPr/>
          <p:nvPr/>
        </p:nvSpPr>
        <p:spPr>
          <a:xfrm>
            <a:off x="9984183" y="36795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4" name="Freeform 16"/>
          <p:cNvSpPr/>
          <p:nvPr/>
        </p:nvSpPr>
        <p:spPr>
          <a:xfrm>
            <a:off x="5067336" y="45401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5" name="Freeform 22"/>
          <p:cNvSpPr/>
          <p:nvPr/>
        </p:nvSpPr>
        <p:spPr>
          <a:xfrm>
            <a:off x="9902469" y="44605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586" name="1"/>
          <p:cNvSpPr txBox="1"/>
          <p:nvPr/>
        </p:nvSpPr>
        <p:spPr>
          <a:xfrm>
            <a:off x="10533895" y="39043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587" name="2"/>
          <p:cNvSpPr txBox="1"/>
          <p:nvPr/>
        </p:nvSpPr>
        <p:spPr>
          <a:xfrm>
            <a:off x="12321438" y="527475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588" name="3"/>
          <p:cNvSpPr txBox="1"/>
          <p:nvPr/>
        </p:nvSpPr>
        <p:spPr>
          <a:xfrm>
            <a:off x="10143132" y="63349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589" name="4"/>
          <p:cNvSpPr txBox="1"/>
          <p:nvPr/>
        </p:nvSpPr>
        <p:spPr>
          <a:xfrm>
            <a:off x="12642808" y="7813210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590" name="5"/>
          <p:cNvSpPr txBox="1"/>
          <p:nvPr/>
        </p:nvSpPr>
        <p:spPr>
          <a:xfrm>
            <a:off x="8955610" y="857249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591" name="Oval 23"/>
          <p:cNvSpPr/>
          <p:nvPr/>
        </p:nvSpPr>
        <p:spPr>
          <a:xfrm>
            <a:off x="6344746" y="52697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601" name="Group"/>
          <p:cNvGrpSpPr/>
          <p:nvPr/>
        </p:nvGrpSpPr>
        <p:grpSpPr>
          <a:xfrm>
            <a:off x="1103372" y="5663484"/>
            <a:ext cx="4393053" cy="2587091"/>
            <a:chOff x="0" y="0"/>
            <a:chExt cx="4393052" cy="2587090"/>
          </a:xfrm>
        </p:grpSpPr>
        <p:sp>
          <p:nvSpPr>
            <p:cNvPr id="1592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3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81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4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5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6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6A82A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7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598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599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600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355B6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sp>
        <p:nvSpPr>
          <p:cNvPr id="1602" name="ggplot2…"/>
          <p:cNvSpPr txBox="1"/>
          <p:nvPr/>
        </p:nvSpPr>
        <p:spPr>
          <a:xfrm>
            <a:off x="13849020" y="7003256"/>
            <a:ext cx="2891418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Boxplot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Aesthetics</a:t>
            </a:r>
          </a:p>
        </p:txBody>
      </p:sp>
      <p:sp>
        <p:nvSpPr>
          <p:cNvPr id="1603" name="Oval 23"/>
          <p:cNvSpPr/>
          <p:nvPr/>
        </p:nvSpPr>
        <p:spPr>
          <a:xfrm>
            <a:off x="13555373" y="7297237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4" name="Oval 23"/>
          <p:cNvSpPr/>
          <p:nvPr/>
        </p:nvSpPr>
        <p:spPr>
          <a:xfrm>
            <a:off x="13555373" y="941878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5" name="Oval 23"/>
          <p:cNvSpPr/>
          <p:nvPr/>
        </p:nvSpPr>
        <p:spPr>
          <a:xfrm>
            <a:off x="13555373" y="988631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06" name="3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12" name="Group"/>
          <p:cNvGrpSpPr/>
          <p:nvPr/>
        </p:nvGrpSpPr>
        <p:grpSpPr>
          <a:xfrm>
            <a:off x="13391761" y="1489524"/>
            <a:ext cx="9486170" cy="3475978"/>
            <a:chOff x="0" y="0"/>
            <a:chExt cx="9486169" cy="3475976"/>
          </a:xfrm>
        </p:grpSpPr>
        <p:sp>
          <p:nvSpPr>
            <p:cNvPr id="1609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610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http://www.sthda.com/english/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1611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13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23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614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15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616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17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18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19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620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21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622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624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5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6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7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28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38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629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30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1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2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3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34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635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636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637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642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639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0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MODEL FUNCTIONS</a:t>
              </a:r>
            </a:p>
          </p:txBody>
        </p:sp>
        <p:sp>
          <p:nvSpPr>
            <p:cNvPr id="1641" name="lm(), glm()…"/>
            <p:cNvSpPr txBox="1"/>
            <p:nvPr/>
          </p:nvSpPr>
          <p:spPr>
            <a:xfrm>
              <a:off x="594878" y="1129915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lm(), glm()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lmer(), glmer(),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nls(), …</a:t>
              </a:r>
            </a:p>
          </p:txBody>
        </p:sp>
      </p:grpSp>
      <p:grpSp>
        <p:nvGrpSpPr>
          <p:cNvPr id="1646" name="Group"/>
          <p:cNvGrpSpPr/>
          <p:nvPr/>
        </p:nvGrpSpPr>
        <p:grpSpPr>
          <a:xfrm>
            <a:off x="13199178" y="8180881"/>
            <a:ext cx="4957459" cy="3011297"/>
            <a:chOff x="0" y="0"/>
            <a:chExt cx="4957457" cy="3011296"/>
          </a:xfrm>
        </p:grpSpPr>
        <p:sp>
          <p:nvSpPr>
            <p:cNvPr id="1643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4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645" name="summary(), anova(), confint(), predict(), drop1(), update(), step(), …"/>
            <p:cNvSpPr txBox="1"/>
            <p:nvPr/>
          </p:nvSpPr>
          <p:spPr>
            <a:xfrm>
              <a:off x="505362" y="984749"/>
              <a:ext cx="4144289" cy="1719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summary(), anova(), confint(), predict(), drop1(), update(), step(), …</a:t>
              </a:r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647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48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649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654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651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52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653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6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671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2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3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4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75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76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6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6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6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6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670" name="3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6" grpId="1" animBg="1" advAuto="0"/>
      <p:bldP spid="1650" grpId="2" animBg="1" advAuto="0"/>
      <p:bldP spid="1654" grpId="3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7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8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68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682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83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68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8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68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69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9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94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0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695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69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0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0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0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0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1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72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2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3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1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3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1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1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1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71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720" name="3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21" name="During this session:…"/>
          <p:cNvSpPr txBox="1"/>
          <p:nvPr/>
        </p:nvSpPr>
        <p:spPr>
          <a:xfrm>
            <a:off x="13601057" y="5616400"/>
            <a:ext cx="9160255" cy="5132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</a:t>
            </a:r>
            <a:r>
              <a:rPr i="1" dirty="0"/>
              <a:t>Cooperatively</a:t>
            </a:r>
            <a:r>
              <a:rPr dirty="0"/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Suggest conclusions based on your analysis, regarding the association between psoriasis and gene expression levels</a:t>
            </a:r>
          </a:p>
        </p:txBody>
      </p:sp>
      <p:grpSp>
        <p:nvGrpSpPr>
          <p:cNvPr id="1725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2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2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 dirty="0">
                  <a:solidFill>
                    <a:srgbClr val="374556"/>
                  </a:solidFill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http://www.sthda.com/english/</a:t>
              </a:r>
              <a:r>
                <a:rPr dirty="0">
                  <a:solidFill>
                    <a:srgbClr val="374556"/>
                  </a:solidFill>
                </a:rPr>
                <a:t> </a:t>
              </a:r>
            </a:p>
          </p:txBody>
        </p:sp>
        <p:sp>
          <p:nvSpPr>
            <p:cNvPr id="1724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4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35" name="3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739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736" name="R IN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GB" dirty="0"/>
                <a:t>Let’s use R in a statistical analysis</a:t>
              </a:r>
              <a:endParaRPr dirty="0"/>
            </a:p>
          </p:txBody>
        </p:sp>
        <p:sp>
          <p:nvSpPr>
            <p:cNvPr id="1737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38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740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50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1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3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2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743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744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745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746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7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8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9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53" name="3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757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754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755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756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762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758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59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60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761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763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4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5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6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767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68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69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0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1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2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773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75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776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77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778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779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780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781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782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3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784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785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6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87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788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789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790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791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792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3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4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795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796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797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798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799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800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801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07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804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5</a:t>
              </a:r>
            </a:p>
          </p:txBody>
        </p:sp>
        <p:sp>
          <p:nvSpPr>
            <p:cNvPr id="1805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806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808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09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0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1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2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3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4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5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6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7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8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19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0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1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2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3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4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5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6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7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8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29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0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1" name="1"/>
          <p:cNvSpPr txBox="1"/>
          <p:nvPr/>
        </p:nvSpPr>
        <p:spPr>
          <a:xfrm>
            <a:off x="10533895" y="32185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832" name="2"/>
          <p:cNvSpPr txBox="1"/>
          <p:nvPr/>
        </p:nvSpPr>
        <p:spPr>
          <a:xfrm>
            <a:off x="12862735" y="457625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833" name="3"/>
          <p:cNvSpPr txBox="1"/>
          <p:nvPr/>
        </p:nvSpPr>
        <p:spPr>
          <a:xfrm>
            <a:off x="10143132" y="56491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834" name="4"/>
          <p:cNvSpPr txBox="1"/>
          <p:nvPr/>
        </p:nvSpPr>
        <p:spPr>
          <a:xfrm>
            <a:off x="11606472" y="7118943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835" name="5"/>
          <p:cNvSpPr txBox="1"/>
          <p:nvPr/>
        </p:nvSpPr>
        <p:spPr>
          <a:xfrm>
            <a:off x="13849610" y="8186928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836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7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838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848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839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0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1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2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3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4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5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6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847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856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849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Correlation</a:t>
              </a:r>
            </a:p>
          </p:txBody>
        </p:sp>
        <p:sp>
          <p:nvSpPr>
            <p:cNvPr id="1850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1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2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3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4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855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857" name="3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Rectangle"/>
          <p:cNvSpPr/>
          <p:nvPr/>
        </p:nvSpPr>
        <p:spPr>
          <a:xfrm>
            <a:off x="-115035" y="-1"/>
            <a:ext cx="25010194" cy="403380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63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860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BIOINFORMATICS IN </a:t>
              </a:r>
              <a:r>
                <a:rPr b="1"/>
                <a:t>R</a:t>
              </a:r>
            </a:p>
          </p:txBody>
        </p:sp>
        <p:sp>
          <p:nvSpPr>
            <p:cNvPr id="1861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862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052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864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1888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865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866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67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3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868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69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0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1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2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3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4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5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6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7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1887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1878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1879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1880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1883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1881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164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1886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1884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165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1889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0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1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2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3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4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5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6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7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8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6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7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8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09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0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1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2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3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4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5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6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7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8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19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0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1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2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3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4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5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6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7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8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29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0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1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2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33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1978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1934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5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6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7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8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9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0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1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2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3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4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5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6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7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8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49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0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1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2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3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4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5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6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7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8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9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0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1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2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3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4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5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6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7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8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9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0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1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2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3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4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5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6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77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048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1979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0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1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2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3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4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5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6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7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8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9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0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1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2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3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4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5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6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7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8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99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0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4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5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6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7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8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9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0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1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2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3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4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5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6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7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8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19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0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1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2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3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4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5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6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7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8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9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0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1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2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3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4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5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6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7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8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9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0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1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2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3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4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5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6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47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049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050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160" name="Group"/>
          <p:cNvGrpSpPr/>
          <p:nvPr/>
        </p:nvGrpSpPr>
        <p:grpSpPr>
          <a:xfrm>
            <a:off x="11161610" y="4579240"/>
            <a:ext cx="11403598" cy="8667663"/>
            <a:chOff x="0" y="0"/>
            <a:chExt cx="11403596" cy="8667661"/>
          </a:xfrm>
        </p:grpSpPr>
        <p:sp>
          <p:nvSpPr>
            <p:cNvPr id="2053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054" name="BIOINFORMATIC ANALYSIS"/>
            <p:cNvSpPr txBox="1"/>
            <p:nvPr/>
          </p:nvSpPr>
          <p:spPr>
            <a:xfrm>
              <a:off x="3197618" y="126729"/>
              <a:ext cx="50083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grpSp>
          <p:nvGrpSpPr>
            <p:cNvPr id="2159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055" name="NaiURzB.png" descr="NaiURzB.png"/>
              <p:cNvPicPr>
                <a:picLocks noChangeAspect="1"/>
              </p:cNvPicPr>
              <p:nvPr/>
            </p:nvPicPr>
            <p:blipFill>
              <a:blip r:embed="rId4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56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057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094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058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59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0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1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2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3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4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5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6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7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8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69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0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1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2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3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4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5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6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7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8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79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0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1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2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3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4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5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6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7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8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89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0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1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2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093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151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108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095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6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7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099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3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4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5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07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22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10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0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1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2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3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4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5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6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7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8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19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0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1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36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123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4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5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6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7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8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29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0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1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2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3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4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5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50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137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8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39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0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1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2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3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4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5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49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152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5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53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154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5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156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7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58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161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162" name="HIGH THROUGHPUT DATA"/>
          <p:cNvSpPr txBox="1"/>
          <p:nvPr/>
        </p:nvSpPr>
        <p:spPr>
          <a:xfrm>
            <a:off x="3064250" y="4705970"/>
            <a:ext cx="479583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 THROUGHPUT DATA</a:t>
            </a:r>
          </a:p>
        </p:txBody>
      </p:sp>
      <p:sp>
        <p:nvSpPr>
          <p:cNvPr id="2163" name="3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7" name="Group"/>
          <p:cNvGrpSpPr/>
          <p:nvPr/>
        </p:nvGrpSpPr>
        <p:grpSpPr>
          <a:xfrm>
            <a:off x="7442978" y="1171185"/>
            <a:ext cx="9739345" cy="3504117"/>
            <a:chOff x="0" y="64630"/>
            <a:chExt cx="9739344" cy="3504116"/>
          </a:xfrm>
        </p:grpSpPr>
        <p:sp>
          <p:nvSpPr>
            <p:cNvPr id="144" name="FROM EXCEL TO R"/>
            <p:cNvSpPr txBox="1"/>
            <p:nvPr/>
          </p:nvSpPr>
          <p:spPr>
            <a:xfrm>
              <a:off x="0" y="740051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</a:t>
              </a:r>
              <a:r>
                <a:rPr sz="8000"/>
                <a:t>EXCEL TO R</a:t>
              </a:r>
            </a:p>
          </p:txBody>
        </p:sp>
        <p:sp>
          <p:nvSpPr>
            <p:cNvPr id="145" name="WELCOME TO"/>
            <p:cNvSpPr txBox="1"/>
            <p:nvPr/>
          </p:nvSpPr>
          <p:spPr>
            <a:xfrm>
              <a:off x="2184363" y="64630"/>
              <a:ext cx="6644418" cy="6243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</a:t>
              </a:r>
            </a:p>
          </p:txBody>
        </p:sp>
        <p:sp>
          <p:nvSpPr>
            <p:cNvPr id="146" name="Line"/>
            <p:cNvSpPr/>
            <p:nvPr/>
          </p:nvSpPr>
          <p:spPr>
            <a:xfrm>
              <a:off x="114477" y="327366"/>
              <a:ext cx="1750800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8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9" name="maxresdefault.jpg" descr="maxresdefault.jpg"/>
            <p:cNvPicPr>
              <a:picLocks noChangeAspect="1"/>
            </p:cNvPicPr>
            <p:nvPr/>
          </p:nvPicPr>
          <p:blipFill>
            <a:blip r:embed="rId2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0" name="Excel 2013.png" descr="Excel 201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2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3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5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3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5" name="thecode2-1.png" descr="thecode2-1.png"/>
          <p:cNvPicPr>
            <a:picLocks noChangeAspect="1"/>
          </p:cNvPicPr>
          <p:nvPr/>
        </p:nvPicPr>
        <p:blipFill>
          <a:blip r:embed="rId4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6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7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8" name="unnamed-chunk-5-1.png" descr="unnamed-chunk-5-1.png"/>
          <p:cNvPicPr>
            <a:picLocks noChangeAspect="1"/>
          </p:cNvPicPr>
          <p:nvPr/>
        </p:nvPicPr>
        <p:blipFill>
          <a:blip r:embed="rId5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README-barplot-grid-1.png" descr="README-barplot-grid-1.png"/>
          <p:cNvPicPr>
            <a:picLocks noChangeAspect="1"/>
          </p:cNvPicPr>
          <p:nvPr/>
        </p:nvPicPr>
        <p:blipFill>
          <a:blip r:embed="rId6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0" name="thecode-5.png" descr="thecode-5.png"/>
          <p:cNvPicPr>
            <a:picLocks noChangeAspect="1"/>
          </p:cNvPicPr>
          <p:nvPr/>
        </p:nvPicPr>
        <p:blipFill>
          <a:blip r:embed="rId7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1" name="6TGew.png" descr="6TGew.png"/>
          <p:cNvPicPr>
            <a:picLocks noChangeAspect="1"/>
          </p:cNvPicPr>
          <p:nvPr/>
        </p:nvPicPr>
        <p:blipFill>
          <a:blip r:embed="rId8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2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4" name="fig51.png" descr="fig51.png"/>
          <p:cNvPicPr>
            <a:picLocks noChangeAspect="1"/>
          </p:cNvPicPr>
          <p:nvPr/>
        </p:nvPicPr>
        <p:blipFill>
          <a:blip r:embed="rId9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5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7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9" name="3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8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78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169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0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1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2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3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4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5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6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177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79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83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180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81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82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187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184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185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86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188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189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190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191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192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193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203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194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195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196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197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8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9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00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01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02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204" name="3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3" grpId="1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6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20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211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208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209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210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12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13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Section for Biostatistics offers a number statistics-oriented R courses:</a:t>
            </a:r>
          </a:p>
        </p:txBody>
      </p:sp>
      <p:sp>
        <p:nvSpPr>
          <p:cNvPr id="2214" name="38"/>
          <p:cNvSpPr txBox="1"/>
          <p:nvPr/>
        </p:nvSpPr>
        <p:spPr>
          <a:xfrm>
            <a:off x="374649" y="12998450"/>
            <a:ext cx="59711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215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6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5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217" name="https://publichealth.ku.dk/about-the-department/biostat/"/>
          <p:cNvSpPr txBox="1"/>
          <p:nvPr/>
        </p:nvSpPr>
        <p:spPr>
          <a:xfrm>
            <a:off x="12570243" y="4616704"/>
            <a:ext cx="8980087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374556"/>
              </a:solidFill>
            </a:endParaRPr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https://publichealth.ku.dk/about-the-department/biostat/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218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1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2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3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lme4: </a:t>
            </a:r>
            <a:r>
              <a:rPr u="sng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glmmTMB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https://cran.r-project.org/web/packages/glmmTMB/index.html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24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5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26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227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5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228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Epidemiological Analysis</a:t>
            </a:r>
          </a:p>
        </p:txBody>
      </p:sp>
      <p:sp>
        <p:nvSpPr>
          <p:cNvPr id="2229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230" name="Elastic-Net Regression (R"/>
          <p:cNvSpPr txBox="1"/>
          <p:nvPr/>
        </p:nvSpPr>
        <p:spPr>
          <a:xfrm>
            <a:off x="12950731" y="10439400"/>
            <a:ext cx="451985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Elastic-Net Regression</a:t>
            </a:r>
          </a:p>
        </p:txBody>
      </p:sp>
      <p:pic>
        <p:nvPicPr>
          <p:cNvPr id="2231" name="lass.png" descr="lass.png"/>
          <p:cNvPicPr>
            <a:picLocks/>
          </p:cNvPicPr>
          <p:nvPr/>
        </p:nvPicPr>
        <p:blipFill>
          <a:blip r:embed="rId6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2" name="lass.png" descr="lass.png"/>
          <p:cNvPicPr>
            <a:picLocks/>
          </p:cNvPicPr>
          <p:nvPr/>
        </p:nvPicPr>
        <p:blipFill>
          <a:blip r:embed="rId6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3" name="maxresdefault.jpg" descr="maxresdefault.jpg"/>
          <p:cNvPicPr>
            <a:picLocks noChangeAspect="1"/>
          </p:cNvPicPr>
          <p:nvPr/>
        </p:nvPicPr>
        <p:blipFill>
          <a:blip r:embed="rId7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234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glmnet</a:t>
            </a:r>
            <a:r>
              <a:rPr b="1" dirty="0">
                <a:solidFill>
                  <a:srgbClr val="374556"/>
                </a:solidFill>
              </a:rPr>
              <a:t>:</a:t>
            </a:r>
            <a:r>
              <a:rPr dirty="0">
                <a:solidFill>
                  <a:srgbClr val="374556"/>
                </a:solidFill>
              </a:rPr>
              <a:t> </a:t>
            </a:r>
            <a:r>
              <a:rPr u="sng" dirty="0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elasticnet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https://cran.r-project.org/web/packages/elasticnet/elasticnet.pdf</a:t>
            </a:r>
            <a:r>
              <a:rPr dirty="0">
                <a:solidFill>
                  <a:srgbClr val="374556"/>
                </a:solidFill>
              </a:rP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https://www.datacamp.com/community/tutorials/tutorial-ridge-lasso-elastic-net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35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36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survival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survminer: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https://cran.r-project.org/web/packages/survminer/survminer.pdf</a:t>
            </a:r>
          </a:p>
          <a:p>
            <a:pPr>
              <a:defRPr sz="1800"/>
            </a:pPr>
            <a:r>
              <a:rPr>
                <a:solidFill>
                  <a:srgbClr val="374556"/>
                </a:solidFill>
              </a:rPr>
              <a:t>(</a:t>
            </a: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https://rpkgs.datanovia.com/survminer/</a:t>
            </a:r>
            <a:r>
              <a:rPr>
                <a:solidFill>
                  <a:srgbClr val="374556"/>
                </a:solidFill>
              </a:rPr>
              <a:t> )</a:t>
            </a:r>
          </a:p>
        </p:txBody>
      </p:sp>
      <p:sp>
        <p:nvSpPr>
          <p:cNvPr id="2237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240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238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4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239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241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Epi: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pubh: </a:t>
            </a: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https://cran.r-project.org/web/packages/incidence/vignettes/customize_plot.html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grpSp>
        <p:nvGrpSpPr>
          <p:cNvPr id="2245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242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243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44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246" name="3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49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50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1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52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3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4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55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259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256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257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258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60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261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https://statsandr.com/blog/clustering-analysis-k-means-and-hierarchical-clustering-by-hand-and-in-r/</a:t>
            </a:r>
            <a:r>
              <a:rPr>
                <a:solidFill>
                  <a:srgbClr val="374556"/>
                </a:solidFill>
              </a:rPr>
              <a:t>  </a:t>
            </a:r>
          </a:p>
        </p:txBody>
      </p:sp>
      <p:sp>
        <p:nvSpPr>
          <p:cNvPr id="2262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263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264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bioconductor.org</a:t>
            </a:r>
            <a:r>
              <a:rPr u="sng" dirty="0">
                <a:solidFill>
                  <a:srgbClr val="374556"/>
                </a:solidFill>
              </a:rPr>
              <a:t>/packages/release/</a:t>
            </a:r>
            <a:r>
              <a:rPr u="sng" dirty="0" err="1">
                <a:solidFill>
                  <a:srgbClr val="374556"/>
                </a:solidFill>
              </a:rPr>
              <a:t>bioc</a:t>
            </a:r>
            <a:r>
              <a:rPr u="sng" dirty="0">
                <a:solidFill>
                  <a:srgbClr val="374556"/>
                </a:solidFill>
              </a:rPr>
              <a:t>/vignettes/</a:t>
            </a:r>
            <a:r>
              <a:rPr u="sng" dirty="0" err="1">
                <a:solidFill>
                  <a:srgbClr val="374556"/>
                </a:solidFill>
              </a:rPr>
              <a:t>PCAtools</a:t>
            </a:r>
            <a:r>
              <a:rPr u="sng" dirty="0">
                <a:solidFill>
                  <a:srgbClr val="374556"/>
                </a:solidFill>
              </a:rPr>
              <a:t>/</a:t>
            </a:r>
            <a:r>
              <a:rPr u="sng" dirty="0" err="1">
                <a:solidFill>
                  <a:srgbClr val="374556"/>
                </a:solidFill>
              </a:rPr>
              <a:t>inst</a:t>
            </a:r>
            <a:r>
              <a:rPr u="sng" dirty="0">
                <a:solidFill>
                  <a:srgbClr val="374556"/>
                </a:solidFill>
              </a:rPr>
              <a:t>/doc/</a:t>
            </a:r>
            <a:r>
              <a:rPr u="sng" dirty="0" err="1">
                <a:solidFill>
                  <a:srgbClr val="374556"/>
                </a:solidFill>
              </a:rPr>
              <a:t>PCAtools.html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265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66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https://amices.org/mice/</a:t>
            </a:r>
          </a:p>
          <a:p>
            <a:pPr>
              <a:defRPr sz="1800"/>
            </a:pPr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datascienceplus.com</a:t>
            </a:r>
            <a:r>
              <a:rPr u="sng" dirty="0">
                <a:solidFill>
                  <a:srgbClr val="374556"/>
                </a:solidFill>
              </a:rPr>
              <a:t>/imputing-missing-data-with-r-mice-package/</a:t>
            </a:r>
          </a:p>
        </p:txBody>
      </p:sp>
      <p:sp>
        <p:nvSpPr>
          <p:cNvPr id="2267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268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269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https://www.blopig.com/blog/2017/04/a-very-basic-introduction-to-random-forests-using-r/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70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71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/web/packages/e1071/vignettes/</a:t>
            </a:r>
            <a:r>
              <a:rPr u="sng" dirty="0" err="1">
                <a:solidFill>
                  <a:srgbClr val="374556"/>
                </a:solidFill>
              </a:rPr>
              <a:t>svmdoc.pdf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272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273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274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https://www.edureka.co/blog/knn-algorithm-in-r/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275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74556"/>
              </a:solidFill>
            </a:endParaRPr>
          </a:p>
        </p:txBody>
      </p:sp>
      <p:sp>
        <p:nvSpPr>
          <p:cNvPr id="2276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>
                <a:solidFill>
                  <a:srgbClr val="374556"/>
                </a:solidFill>
              </a:rPr>
              <a:t>  </a:t>
            </a:r>
          </a:p>
        </p:txBody>
      </p:sp>
      <p:pic>
        <p:nvPicPr>
          <p:cNvPr id="2277" name="McMOhuQ.png" descr="McMOhuQ.png"/>
          <p:cNvPicPr>
            <a:picLocks noChangeAspect="1"/>
          </p:cNvPicPr>
          <p:nvPr/>
        </p:nvPicPr>
        <p:blipFill>
          <a:blip r:embed="rId7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278" name="https://lgatto.github.io/IntroMachineLearningWithR/an-introduction-to-machine-learning-with-r.html"/>
          <p:cNvSpPr txBox="1"/>
          <p:nvPr/>
        </p:nvSpPr>
        <p:spPr>
          <a:xfrm>
            <a:off x="454546" y="3786415"/>
            <a:ext cx="488462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https://lgatto.github.io/IntroMachineLearningWithR/an-introduction-to-machine-learning-with-r.html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279" name="Image" descr="Image"/>
          <p:cNvPicPr>
            <a:picLocks noChangeAspect="1"/>
          </p:cNvPicPr>
          <p:nvPr/>
        </p:nvPicPr>
        <p:blipFill>
          <a:blip r:embed="rId9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0" name="Image" descr="Image"/>
          <p:cNvPicPr>
            <a:picLocks noChangeAspect="1"/>
          </p:cNvPicPr>
          <p:nvPr/>
        </p:nvPicPr>
        <p:blipFill>
          <a:blip r:embed="rId10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1" name="Image" descr="Image"/>
          <p:cNvPicPr>
            <a:picLocks noChangeAspect="1"/>
          </p:cNvPicPr>
          <p:nvPr/>
        </p:nvPicPr>
        <p:blipFill>
          <a:blip r:embed="rId11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2" name="Image" descr="Imag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3" name="Image" descr="Image"/>
          <p:cNvPicPr>
            <a:picLocks noChangeAspect="1"/>
          </p:cNvPicPr>
          <p:nvPr/>
        </p:nvPicPr>
        <p:blipFill>
          <a:blip r:embed="rId13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4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5" name="Image" descr="Image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6" name="Image" descr="Image"/>
          <p:cNvPicPr>
            <a:picLocks noChangeAspect="1"/>
          </p:cNvPicPr>
          <p:nvPr/>
        </p:nvPicPr>
        <p:blipFill>
          <a:blip r:embed="rId16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7" name="1*dr3pZsLJg28gKwq0MXp1Mg.png" descr="1*dr3pZsLJg28gKwq0MXp1Mg.png"/>
          <p:cNvPicPr>
            <a:picLocks noChangeAspect="1"/>
          </p:cNvPicPr>
          <p:nvPr/>
        </p:nvPicPr>
        <p:blipFill>
          <a:blip r:embed="rId17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8" name="keras-logo-2018-large-1200.png" descr="keras-logo-2018-large-1200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289" name="4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Rounded Rectangle"/>
          <p:cNvSpPr/>
          <p:nvPr/>
        </p:nvSpPr>
        <p:spPr>
          <a:xfrm>
            <a:off x="12641909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2" name="Rounded Rectangle"/>
          <p:cNvSpPr/>
          <p:nvPr/>
        </p:nvSpPr>
        <p:spPr>
          <a:xfrm>
            <a:off x="6856025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3" name="Rounded Rectangle"/>
          <p:cNvSpPr/>
          <p:nvPr/>
        </p:nvSpPr>
        <p:spPr>
          <a:xfrm>
            <a:off x="1078261" y="25446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Rounded Rectangle"/>
          <p:cNvSpPr/>
          <p:nvPr/>
        </p:nvSpPr>
        <p:spPr>
          <a:xfrm>
            <a:off x="12634138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5" name="Rounded Rectangle"/>
          <p:cNvSpPr/>
          <p:nvPr/>
        </p:nvSpPr>
        <p:spPr>
          <a:xfrm>
            <a:off x="1083564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6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00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297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298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299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01" name="GWAS - QC &amp;…"/>
          <p:cNvSpPr txBox="1"/>
          <p:nvPr/>
        </p:nvSpPr>
        <p:spPr>
          <a:xfrm>
            <a:off x="1295256" y="12046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02" name="EasyQC: https://www.uni-regensburg.de/medizin/epidemiologie-praeventivmedizin/genetische-epidemiologie/software/"/>
          <p:cNvSpPr txBox="1"/>
          <p:nvPr/>
        </p:nvSpPr>
        <p:spPr>
          <a:xfrm>
            <a:off x="1241564" y="60907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EasyQC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>
                <a:solidFill>
                  <a:srgbClr val="374556"/>
                </a:solidFill>
              </a:rPr>
              <a:t> </a:t>
            </a:r>
            <a:endParaRPr sz="1200">
              <a:solidFill>
                <a:srgbClr val="374556"/>
              </a:solidFill>
            </a:endParaRPr>
          </a:p>
        </p:txBody>
      </p:sp>
      <p:sp>
        <p:nvSpPr>
          <p:cNvPr id="2303" name="GWAS Data Management &amp; Plots"/>
          <p:cNvSpPr txBox="1"/>
          <p:nvPr/>
        </p:nvSpPr>
        <p:spPr>
          <a:xfrm>
            <a:off x="7201810" y="12046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04" name="More Plotting…"/>
          <p:cNvSpPr txBox="1"/>
          <p:nvPr/>
        </p:nvSpPr>
        <p:spPr>
          <a:xfrm>
            <a:off x="12793334" y="15294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305" name="EasyStrata: https://www.uni-regensburg.de/medizin/epidemiologie-praeventivmedizin/genetische-epidemiologie/software/"/>
          <p:cNvSpPr txBox="1"/>
          <p:nvPr/>
        </p:nvSpPr>
        <p:spPr>
          <a:xfrm>
            <a:off x="6970486" y="60308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EasyStrata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>
                <a:solidFill>
                  <a:srgbClr val="374556"/>
                </a:solidFill>
              </a:rPr>
              <a:t> </a:t>
            </a:r>
            <a:endParaRPr sz="1200">
              <a:solidFill>
                <a:srgbClr val="374556"/>
              </a:solidFill>
            </a:endParaRPr>
          </a:p>
        </p:txBody>
      </p:sp>
      <p:sp>
        <p:nvSpPr>
          <p:cNvPr id="2306" name="Group"/>
          <p:cNvSpPr/>
          <p:nvPr/>
        </p:nvSpPr>
        <p:spPr>
          <a:xfrm>
            <a:off x="14413783" y="30219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07" name="Manhattan and QQ plots: https://cran.r-project.org/web/packages/qqman/vignettes/qqman.html"/>
          <p:cNvSpPr txBox="1"/>
          <p:nvPr/>
        </p:nvSpPr>
        <p:spPr>
          <a:xfrm>
            <a:off x="12963008" y="60308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Manhattan and QQ plots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</a:t>
            </a:r>
            <a:r>
              <a:rPr u="sng" dirty="0" err="1">
                <a:solidFill>
                  <a:srgbClr val="374556"/>
                </a:solidFill>
              </a:rPr>
              <a:t>qqman</a:t>
            </a:r>
            <a:r>
              <a:rPr u="sng" dirty="0">
                <a:solidFill>
                  <a:srgbClr val="374556"/>
                </a:solidFill>
              </a:rPr>
              <a:t>/vignettes/</a:t>
            </a:r>
            <a:r>
              <a:rPr u="sng" dirty="0" err="1">
                <a:solidFill>
                  <a:srgbClr val="374556"/>
                </a:solidFill>
              </a:rPr>
              <a:t>qqman.html</a:t>
            </a:r>
            <a:endParaRPr sz="1200" u="sng" dirty="0">
              <a:solidFill>
                <a:srgbClr val="374556"/>
              </a:solidFill>
            </a:endParaRPr>
          </a:p>
        </p:txBody>
      </p:sp>
      <p:sp>
        <p:nvSpPr>
          <p:cNvPr id="2308" name="Gene Expression Analysis"/>
          <p:cNvSpPr txBox="1"/>
          <p:nvPr/>
        </p:nvSpPr>
        <p:spPr>
          <a:xfrm>
            <a:off x="576151" y="79563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309" name="Single-Cell RNASeq"/>
          <p:cNvSpPr txBox="1"/>
          <p:nvPr/>
        </p:nvSpPr>
        <p:spPr>
          <a:xfrm>
            <a:off x="12578409" y="79563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310" name="DESeq2, limma, EdgeR, etc.: http://www.bioconductor.org/packages/release/BiocViews.html#___RNASeq"/>
          <p:cNvSpPr txBox="1"/>
          <p:nvPr/>
        </p:nvSpPr>
        <p:spPr>
          <a:xfrm>
            <a:off x="1367093" y="123051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DESeq2, limma, EdgeR, etc.: </a:t>
            </a:r>
            <a:r>
              <a:rPr u="sng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http://www.bioconductor.org/packages/release/BiocViews.html#___RNASeq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11" name="Group"/>
          <p:cNvSpPr/>
          <p:nvPr/>
        </p:nvSpPr>
        <p:spPr>
          <a:xfrm>
            <a:off x="14410723" y="93719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12" name="https://cran.r-project.org/web/packages/e1071/vignettes/svmdoc.pdf"/>
          <p:cNvSpPr txBox="1"/>
          <p:nvPr/>
        </p:nvSpPr>
        <p:spPr>
          <a:xfrm>
            <a:off x="12887907" y="123998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u="sng" dirty="0">
                <a:solidFill>
                  <a:srgbClr val="374556"/>
                </a:solidFill>
              </a:rPr>
              <a:t>https://</a:t>
            </a:r>
            <a:r>
              <a:rPr u="sng" dirty="0" err="1">
                <a:solidFill>
                  <a:srgbClr val="374556"/>
                </a:solidFill>
              </a:rPr>
              <a:t>cran.r-project.org</a:t>
            </a:r>
            <a:r>
              <a:rPr u="sng" dirty="0">
                <a:solidFill>
                  <a:srgbClr val="374556"/>
                </a:solidFill>
              </a:rPr>
              <a:t>/web/packages/e1071/vignettes/</a:t>
            </a:r>
            <a:r>
              <a:rPr u="sng" dirty="0" err="1">
                <a:solidFill>
                  <a:srgbClr val="374556"/>
                </a:solidFill>
              </a:rPr>
              <a:t>svmdoc.pdf</a:t>
            </a:r>
            <a:endParaRPr u="sng" dirty="0">
              <a:solidFill>
                <a:srgbClr val="374556"/>
              </a:solidFill>
            </a:endParaRPr>
          </a:p>
        </p:txBody>
      </p:sp>
      <p:sp>
        <p:nvSpPr>
          <p:cNvPr id="2313" name="Proteomics Analysis"/>
          <p:cNvSpPr txBox="1"/>
          <p:nvPr/>
        </p:nvSpPr>
        <p:spPr>
          <a:xfrm>
            <a:off x="7126693" y="79563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314" name="Image" descr="Image"/>
          <p:cNvPicPr>
            <a:picLocks noChangeAspect="1"/>
          </p:cNvPicPr>
          <p:nvPr/>
        </p:nvPicPr>
        <p:blipFill>
          <a:blip r:embed="rId4"/>
          <a:srcRect l="7006" b="6945"/>
          <a:stretch>
            <a:fillRect/>
          </a:stretch>
        </p:blipFill>
        <p:spPr>
          <a:xfrm>
            <a:off x="3243944" y="38663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5" name="Image" descr="Image"/>
          <p:cNvPicPr>
            <a:picLocks noChangeAspect="1"/>
          </p:cNvPicPr>
          <p:nvPr/>
        </p:nvPicPr>
        <p:blipFill>
          <a:blip r:embed="rId5"/>
          <a:srcRect l="4165" r="492" b="12928"/>
          <a:stretch>
            <a:fillRect/>
          </a:stretch>
        </p:blipFill>
        <p:spPr>
          <a:xfrm>
            <a:off x="7525132" y="41425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6" name="Image" descr="Image"/>
          <p:cNvPicPr>
            <a:picLocks noChangeAspect="1"/>
          </p:cNvPicPr>
          <p:nvPr/>
        </p:nvPicPr>
        <p:blipFill>
          <a:blip r:embed="rId6"/>
          <a:srcRect l="5978" r="2350" b="16499"/>
          <a:stretch>
            <a:fillRect/>
          </a:stretch>
        </p:blipFill>
        <p:spPr>
          <a:xfrm>
            <a:off x="7130836" y="27375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7" name="Image" descr="Image"/>
          <p:cNvPicPr>
            <a:picLocks noChangeAspect="1"/>
          </p:cNvPicPr>
          <p:nvPr/>
        </p:nvPicPr>
        <p:blipFill>
          <a:blip r:embed="rId7"/>
          <a:srcRect l="8434" t="3797" r="2217" b="11985"/>
          <a:stretch>
            <a:fillRect/>
          </a:stretch>
        </p:blipFill>
        <p:spPr>
          <a:xfrm>
            <a:off x="14536458" y="39795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318" name="Image" descr="Image"/>
          <p:cNvPicPr>
            <a:picLocks noChangeAspect="1"/>
          </p:cNvPicPr>
          <p:nvPr/>
        </p:nvPicPr>
        <p:blipFill>
          <a:blip r:embed="rId8"/>
          <a:srcRect l="8898" r="1199" b="11903"/>
          <a:stretch>
            <a:fillRect/>
          </a:stretch>
        </p:blipFill>
        <p:spPr>
          <a:xfrm>
            <a:off x="12863198" y="27448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319" name="Image" descr="Image"/>
          <p:cNvPicPr>
            <a:picLocks noChangeAspect="1"/>
          </p:cNvPicPr>
          <p:nvPr/>
        </p:nvPicPr>
        <p:blipFill>
          <a:blip r:embed="rId9"/>
          <a:srcRect b="17708"/>
          <a:stretch>
            <a:fillRect/>
          </a:stretch>
        </p:blipFill>
        <p:spPr>
          <a:xfrm>
            <a:off x="1671694" y="89418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0" name="Image" descr="Image"/>
          <p:cNvPicPr>
            <a:picLocks noChangeAspect="1"/>
          </p:cNvPicPr>
          <p:nvPr/>
        </p:nvPicPr>
        <p:blipFill>
          <a:blip r:embed="rId10"/>
          <a:srcRect b="7103"/>
          <a:stretch>
            <a:fillRect/>
          </a:stretch>
        </p:blipFill>
        <p:spPr>
          <a:xfrm>
            <a:off x="12839458" y="90573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1" name="Image" descr="Image"/>
          <p:cNvPicPr>
            <a:picLocks noChangeAspect="1"/>
          </p:cNvPicPr>
          <p:nvPr/>
        </p:nvPicPr>
        <p:blipFill>
          <a:blip r:embed="rId11"/>
          <a:srcRect l="7079" b="6267"/>
          <a:stretch>
            <a:fillRect/>
          </a:stretch>
        </p:blipFill>
        <p:spPr>
          <a:xfrm>
            <a:off x="1255209" y="27924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322" name="Rounded Rectangle"/>
          <p:cNvSpPr/>
          <p:nvPr/>
        </p:nvSpPr>
        <p:spPr>
          <a:xfrm>
            <a:off x="6863042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3" name="RforProteomics: http://www.bioconductor.org/packages/release/BiocViews.html#___Proteomics…"/>
          <p:cNvSpPr txBox="1"/>
          <p:nvPr/>
        </p:nvSpPr>
        <p:spPr>
          <a:xfrm>
            <a:off x="7230284" y="123051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RforProteomics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</a:rPr>
              <a:t>http://</a:t>
            </a:r>
            <a:r>
              <a:rPr u="sng" dirty="0" err="1">
                <a:solidFill>
                  <a:srgbClr val="374556"/>
                </a:solidFill>
              </a:rPr>
              <a:t>www.bioconductor.org</a:t>
            </a:r>
            <a:r>
              <a:rPr u="sng" dirty="0">
                <a:solidFill>
                  <a:srgbClr val="374556"/>
                </a:solidFill>
              </a:rPr>
              <a:t>/packages/release/</a:t>
            </a:r>
            <a:r>
              <a:rPr u="sng" dirty="0" err="1">
                <a:solidFill>
                  <a:srgbClr val="374556"/>
                </a:solidFill>
              </a:rPr>
              <a:t>BiocViews.html#___Proteomics</a:t>
            </a:r>
            <a:endParaRPr u="sng" dirty="0">
              <a:solidFill>
                <a:srgbClr val="374556"/>
              </a:solidFill>
            </a:endParaRPr>
          </a:p>
          <a:p>
            <a:pPr>
              <a:defRPr sz="1800"/>
            </a:pPr>
            <a:r>
              <a:rPr u="sng" dirty="0" err="1">
                <a:solidFill>
                  <a:srgbClr val="374556"/>
                </a:solidFill>
              </a:rPr>
              <a:t>RforProteomics.html</a:t>
            </a:r>
            <a:r>
              <a:rPr lang="en-US" u="sng" dirty="0">
                <a:solidFill>
                  <a:srgbClr val="374556"/>
                </a:solidFill>
              </a:rPr>
              <a:t> </a:t>
            </a:r>
            <a:endParaRPr u="sng" dirty="0">
              <a:solidFill>
                <a:srgbClr val="374556"/>
              </a:solidFill>
            </a:endParaRPr>
          </a:p>
        </p:txBody>
      </p:sp>
      <p:pic>
        <p:nvPicPr>
          <p:cNvPr id="2324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58455" t="4879" r="483" b="34764"/>
          <a:stretch>
            <a:fillRect/>
          </a:stretch>
        </p:blipFill>
        <p:spPr>
          <a:xfrm>
            <a:off x="8606077" y="100339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325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3259" r="50052" b="6662"/>
          <a:stretch>
            <a:fillRect/>
          </a:stretch>
        </p:blipFill>
        <p:spPr>
          <a:xfrm>
            <a:off x="7130908" y="90997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326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327" name="4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33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330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331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32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34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335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336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337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338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339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0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1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2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3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4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46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7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348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49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0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51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2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3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4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355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356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7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358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https://github.com/briandconnelly/pushoverr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359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https://mc-stan.org/users/interfaces/rstan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1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 algn="ctr">
              <a:defRPr sz="1800"/>
            </a:pP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2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https://plotly-r.com/d-charts.html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3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64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365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66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367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9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0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1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2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https://gganimate.com/articles/gganimate.html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73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https://shiny.rstudio.com/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374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75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7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379" name="Rectangle"/>
          <p:cNvSpPr/>
          <p:nvPr/>
        </p:nvSpPr>
        <p:spPr>
          <a:xfrm flipH="1">
            <a:off x="-3174" y="-566231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0" name="This keynote presentation was created by Thilde Terkelsen, Data Scientist, Center for Health Data Science, SUND, KU.…"/>
          <p:cNvSpPr txBox="1"/>
          <p:nvPr/>
        </p:nvSpPr>
        <p:spPr>
          <a:xfrm>
            <a:off x="15590370" y="12379222"/>
            <a:ext cx="896144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keynote presentation was created by Thilde Terkelsen, Data Scientist, Center for Health Data 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For internal use at KU only, do not distribute commercially.</a:t>
            </a:r>
          </a:p>
        </p:txBody>
      </p:sp>
      <p:sp>
        <p:nvSpPr>
          <p:cNvPr id="2381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389" name="Group"/>
          <p:cNvGrpSpPr/>
          <p:nvPr/>
        </p:nvGrpSpPr>
        <p:grpSpPr>
          <a:xfrm>
            <a:off x="7256081" y="3240039"/>
            <a:ext cx="10841271" cy="6260139"/>
            <a:chOff x="0" y="0"/>
            <a:chExt cx="10841270" cy="6260137"/>
          </a:xfrm>
        </p:grpSpPr>
        <p:grpSp>
          <p:nvGrpSpPr>
            <p:cNvPr id="2387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382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3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4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5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386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388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5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1926" name="Rectangle"/>
          <p:cNvSpPr/>
          <p:nvPr/>
        </p:nvSpPr>
        <p:spPr>
          <a:xfrm flipH="1">
            <a:off x="-3174" y="-614263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8" name="THANK YOU FOR LISTENING"/>
          <p:cNvSpPr txBox="1"/>
          <p:nvPr/>
        </p:nvSpPr>
        <p:spPr>
          <a:xfrm>
            <a:off x="7646796" y="-172642"/>
            <a:ext cx="9115030" cy="136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6600" dirty="0"/>
              <a:t>NETWORKING EVENT</a:t>
            </a:r>
            <a:endParaRPr sz="66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32139F2-77E8-8C19-0F2E-E99566C0E8D3}"/>
              </a:ext>
            </a:extLst>
          </p:cNvPr>
          <p:cNvSpPr/>
          <p:nvPr/>
        </p:nvSpPr>
        <p:spPr>
          <a:xfrm>
            <a:off x="970384" y="1826377"/>
            <a:ext cx="12764277" cy="761378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rgbClr val="0087A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25B48D-030A-EC61-2C84-31CDA51A324A}"/>
              </a:ext>
            </a:extLst>
          </p:cNvPr>
          <p:cNvSpPr/>
          <p:nvPr/>
        </p:nvSpPr>
        <p:spPr>
          <a:xfrm>
            <a:off x="1847462" y="3980787"/>
            <a:ext cx="3974841" cy="1951050"/>
          </a:xfrm>
          <a:prstGeom prst="rect">
            <a:avLst/>
          </a:prstGeom>
          <a:solidFill>
            <a:srgbClr val="92D050"/>
          </a:solidFill>
          <a:ln w="12700" cap="flat">
            <a:noFill/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1CE184-BA5C-FB62-8131-B9B13B02E3DB}"/>
              </a:ext>
            </a:extLst>
          </p:cNvPr>
          <p:cNvSpPr/>
          <p:nvPr/>
        </p:nvSpPr>
        <p:spPr>
          <a:xfrm>
            <a:off x="1847462" y="6966575"/>
            <a:ext cx="3974841" cy="1951050"/>
          </a:xfrm>
          <a:prstGeom prst="rect">
            <a:avLst/>
          </a:prstGeom>
          <a:solidFill>
            <a:srgbClr val="00B0F0"/>
          </a:solidFill>
          <a:ln w="12700" cap="flat">
            <a:noFill/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You do NOT have to “chose” between…">
            <a:extLst>
              <a:ext uri="{FF2B5EF4-FFF2-40B4-BE49-F238E27FC236}">
                <a16:creationId xmlns:a16="http://schemas.microsoft.com/office/drawing/2014/main" id="{9BC6C1A4-3315-57CA-9E03-82D554E508C7}"/>
              </a:ext>
            </a:extLst>
          </p:cNvPr>
          <p:cNvSpPr txBox="1"/>
          <p:nvPr/>
        </p:nvSpPr>
        <p:spPr>
          <a:xfrm>
            <a:off x="6795861" y="4161875"/>
            <a:ext cx="5123543" cy="1441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u="sng" dirty="0"/>
              <a:t>Topic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i.e. chromatin organization, cardiovascular disease</a:t>
            </a:r>
            <a:endParaRPr dirty="0"/>
          </a:p>
        </p:txBody>
      </p:sp>
      <p:sp>
        <p:nvSpPr>
          <p:cNvPr id="6" name="You do NOT have to “chose” between…">
            <a:extLst>
              <a:ext uri="{FF2B5EF4-FFF2-40B4-BE49-F238E27FC236}">
                <a16:creationId xmlns:a16="http://schemas.microsoft.com/office/drawing/2014/main" id="{55DC46D5-8A99-516B-5BF3-AEBF0F17EDE8}"/>
              </a:ext>
            </a:extLst>
          </p:cNvPr>
          <p:cNvSpPr txBox="1"/>
          <p:nvPr/>
        </p:nvSpPr>
        <p:spPr>
          <a:xfrm>
            <a:off x="6795861" y="6966575"/>
            <a:ext cx="5123543" cy="1441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u="sng" dirty="0"/>
              <a:t>Technique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i.e. </a:t>
            </a:r>
            <a:r>
              <a:rPr lang="en-US" dirty="0" err="1"/>
              <a:t>RNAseq</a:t>
            </a:r>
            <a:r>
              <a:rPr lang="en-US" dirty="0"/>
              <a:t>, mass spectrometry</a:t>
            </a:r>
            <a:endParaRPr dirty="0"/>
          </a:p>
        </p:txBody>
      </p:sp>
      <p:pic>
        <p:nvPicPr>
          <p:cNvPr id="8" name="Picture 7" descr="Close-up of beer tasting flight">
            <a:extLst>
              <a:ext uri="{FF2B5EF4-FFF2-40B4-BE49-F238E27FC236}">
                <a16:creationId xmlns:a16="http://schemas.microsoft.com/office/drawing/2014/main" id="{A60D03B3-6236-4A29-4AA3-4CAE84DD31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5747" y="4891317"/>
            <a:ext cx="6600482" cy="4406173"/>
          </a:xfrm>
          <a:prstGeom prst="roundRect">
            <a:avLst/>
          </a:prstGeom>
        </p:spPr>
      </p:pic>
      <p:sp>
        <p:nvSpPr>
          <p:cNvPr id="9" name="You do NOT have to “chose” between…">
            <a:extLst>
              <a:ext uri="{FF2B5EF4-FFF2-40B4-BE49-F238E27FC236}">
                <a16:creationId xmlns:a16="http://schemas.microsoft.com/office/drawing/2014/main" id="{D2416C2E-79D6-16FE-B6C9-12DF4A3C48FF}"/>
              </a:ext>
            </a:extLst>
          </p:cNvPr>
          <p:cNvSpPr txBox="1"/>
          <p:nvPr/>
        </p:nvSpPr>
        <p:spPr>
          <a:xfrm>
            <a:off x="2012130" y="2482954"/>
            <a:ext cx="51235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b="1" dirty="0"/>
              <a:t>Tags</a:t>
            </a:r>
          </a:p>
        </p:txBody>
      </p:sp>
      <p:sp>
        <p:nvSpPr>
          <p:cNvPr id="10" name="You do NOT have to “chose” between…">
            <a:extLst>
              <a:ext uri="{FF2B5EF4-FFF2-40B4-BE49-F238E27FC236}">
                <a16:creationId xmlns:a16="http://schemas.microsoft.com/office/drawing/2014/main" id="{2E46B008-EEE9-A3E6-775C-A1A4F6AB318E}"/>
              </a:ext>
            </a:extLst>
          </p:cNvPr>
          <p:cNvSpPr txBox="1"/>
          <p:nvPr/>
        </p:nvSpPr>
        <p:spPr>
          <a:xfrm>
            <a:off x="16175747" y="2901005"/>
            <a:ext cx="512354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dirty="0">
                <a:solidFill>
                  <a:srgbClr val="FFFFFF"/>
                </a:solidFill>
              </a:rPr>
              <a:t>Just outside!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879309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5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1926" name="Rectangle"/>
          <p:cNvSpPr/>
          <p:nvPr/>
        </p:nvSpPr>
        <p:spPr>
          <a:xfrm flipH="1">
            <a:off x="-3174" y="-614264"/>
            <a:ext cx="24377648" cy="12123575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lang="da-DK"/>
          </a:p>
        </p:txBody>
      </p:sp>
      <p:sp>
        <p:nvSpPr>
          <p:cNvPr id="1928" name="THANK YOU FOR LISTENING"/>
          <p:cNvSpPr txBox="1"/>
          <p:nvPr/>
        </p:nvSpPr>
        <p:spPr>
          <a:xfrm>
            <a:off x="7646796" y="-172642"/>
            <a:ext cx="9115030" cy="136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6600" dirty="0"/>
              <a:t>HEADS EVENTS</a:t>
            </a:r>
            <a:endParaRPr sz="66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32139F2-77E8-8C19-0F2E-E99566C0E8D3}"/>
              </a:ext>
            </a:extLst>
          </p:cNvPr>
          <p:cNvSpPr/>
          <p:nvPr/>
        </p:nvSpPr>
        <p:spPr>
          <a:xfrm>
            <a:off x="1054229" y="1866031"/>
            <a:ext cx="22300163" cy="410789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rgbClr val="0087A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9" name="You do NOT have to “chose” between…">
            <a:extLst>
              <a:ext uri="{FF2B5EF4-FFF2-40B4-BE49-F238E27FC236}">
                <a16:creationId xmlns:a16="http://schemas.microsoft.com/office/drawing/2014/main" id="{D2416C2E-79D6-16FE-B6C9-12DF4A3C48FF}"/>
              </a:ext>
            </a:extLst>
          </p:cNvPr>
          <p:cNvSpPr txBox="1"/>
          <p:nvPr/>
        </p:nvSpPr>
        <p:spPr>
          <a:xfrm>
            <a:off x="5191471" y="2206688"/>
            <a:ext cx="13988358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b="1" dirty="0"/>
              <a:t>We want to hear from you!</a:t>
            </a:r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4800" b="1" dirty="0"/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b="1" dirty="0"/>
              <a:t>What type of event(s) are you interested in?</a:t>
            </a:r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4000" b="1" dirty="0"/>
          </a:p>
          <a:p>
            <a:pPr algn="ct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b="1" dirty="0"/>
              <a:t>https://ucph.padlet.org/henrikezschach1/headsevents</a:t>
            </a:r>
          </a:p>
        </p:txBody>
      </p:sp>
      <p:pic>
        <p:nvPicPr>
          <p:cNvPr id="12" name="Picture 11" descr="People clapping">
            <a:extLst>
              <a:ext uri="{FF2B5EF4-FFF2-40B4-BE49-F238E27FC236}">
                <a16:creationId xmlns:a16="http://schemas.microsoft.com/office/drawing/2014/main" id="{82092A86-B21C-9FDE-C88D-7CC330B780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64" y="6650941"/>
            <a:ext cx="6517303" cy="4344869"/>
          </a:xfrm>
          <a:prstGeom prst="roundRect">
            <a:avLst/>
          </a:prstGeom>
        </p:spPr>
      </p:pic>
      <p:pic>
        <p:nvPicPr>
          <p:cNvPr id="14" name="Picture 13" descr="People in meeting">
            <a:extLst>
              <a:ext uri="{FF2B5EF4-FFF2-40B4-BE49-F238E27FC236}">
                <a16:creationId xmlns:a16="http://schemas.microsoft.com/office/drawing/2014/main" id="{0294B8BB-6429-D741-98F8-29F54D62E51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1" t="27227" r="13059"/>
          <a:stretch/>
        </p:blipFill>
        <p:spPr>
          <a:xfrm>
            <a:off x="16761826" y="6608524"/>
            <a:ext cx="6517303" cy="4268797"/>
          </a:xfrm>
          <a:prstGeom prst="roundRect">
            <a:avLst/>
          </a:prstGeom>
        </p:spPr>
      </p:pic>
      <p:pic>
        <p:nvPicPr>
          <p:cNvPr id="16" name="Picture 15" descr="Two smiling people looking at tablet">
            <a:extLst>
              <a:ext uri="{FF2B5EF4-FFF2-40B4-BE49-F238E27FC236}">
                <a16:creationId xmlns:a16="http://schemas.microsoft.com/office/drawing/2014/main" id="{D1F21B94-7B92-476B-1FD1-08B2A6E8EDA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8" t="15917" r="3828" b="1554"/>
          <a:stretch/>
        </p:blipFill>
        <p:spPr>
          <a:xfrm>
            <a:off x="8898370" y="6650941"/>
            <a:ext cx="7004560" cy="432222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902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-1" y="-1"/>
            <a:ext cx="11750080" cy="13716001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5" name="Group"/>
          <p:cNvGrpSpPr/>
          <p:nvPr/>
        </p:nvGrpSpPr>
        <p:grpSpPr>
          <a:xfrm>
            <a:off x="1399130" y="1524106"/>
            <a:ext cx="9502969" cy="6161413"/>
            <a:chOff x="0" y="0"/>
            <a:chExt cx="9502967" cy="6161411"/>
          </a:xfrm>
        </p:grpSpPr>
        <p:sp>
          <p:nvSpPr>
            <p:cNvPr id="182" name="WHY R ?"/>
            <p:cNvSpPr txBox="1"/>
            <p:nvPr/>
          </p:nvSpPr>
          <p:spPr>
            <a:xfrm>
              <a:off x="0" y="916936"/>
              <a:ext cx="9502968" cy="5244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WHY </a:t>
              </a:r>
              <a:r>
                <a:rPr b="1"/>
                <a:t>R</a:t>
              </a:r>
              <a:r>
                <a:t> ?</a:t>
              </a:r>
            </a:p>
          </p:txBody>
        </p:sp>
        <p:sp>
          <p:nvSpPr>
            <p:cNvPr id="183" name="FROM EXCEL TO R"/>
            <p:cNvSpPr txBox="1"/>
            <p:nvPr/>
          </p:nvSpPr>
          <p:spPr>
            <a:xfrm>
              <a:off x="2706463" y="0"/>
              <a:ext cx="4721464" cy="619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84" name="Line"/>
            <p:cNvSpPr/>
            <p:nvPr/>
          </p:nvSpPr>
          <p:spPr>
            <a:xfrm>
              <a:off x="141840" y="176055"/>
              <a:ext cx="2169271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86" name="Freeform 32"/>
          <p:cNvSpPr/>
          <p:nvPr/>
        </p:nvSpPr>
        <p:spPr>
          <a:xfrm>
            <a:off x="20189204" y="5381394"/>
            <a:ext cx="3564927" cy="3045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1" h="21196" extrusionOk="0">
                <a:moveTo>
                  <a:pt x="8267" y="21196"/>
                </a:moveTo>
                <a:cubicBezTo>
                  <a:pt x="8364" y="21082"/>
                  <a:pt x="8509" y="20968"/>
                  <a:pt x="8605" y="20854"/>
                </a:cubicBezTo>
                <a:cubicBezTo>
                  <a:pt x="13486" y="14927"/>
                  <a:pt x="13486" y="14927"/>
                  <a:pt x="13486" y="14927"/>
                </a:cubicBezTo>
                <a:cubicBezTo>
                  <a:pt x="19575" y="7518"/>
                  <a:pt x="19575" y="7518"/>
                  <a:pt x="19575" y="7518"/>
                </a:cubicBezTo>
                <a:cubicBezTo>
                  <a:pt x="20831" y="5979"/>
                  <a:pt x="20154" y="3585"/>
                  <a:pt x="18415" y="3243"/>
                </a:cubicBezTo>
                <a:cubicBezTo>
                  <a:pt x="9765" y="1477"/>
                  <a:pt x="9765" y="1477"/>
                  <a:pt x="9765" y="1477"/>
                </a:cubicBezTo>
                <a:cubicBezTo>
                  <a:pt x="2903" y="52"/>
                  <a:pt x="2903" y="52"/>
                  <a:pt x="2903" y="52"/>
                </a:cubicBezTo>
                <a:cubicBezTo>
                  <a:pt x="826" y="-404"/>
                  <a:pt x="-769" y="2218"/>
                  <a:pt x="391" y="4155"/>
                </a:cubicBezTo>
                <a:cubicBezTo>
                  <a:pt x="4160" y="10254"/>
                  <a:pt x="4160" y="10254"/>
                  <a:pt x="4160" y="10254"/>
                </a:cubicBezTo>
                <a:cubicBezTo>
                  <a:pt x="4208" y="10368"/>
                  <a:pt x="4257" y="10424"/>
                  <a:pt x="4257" y="10481"/>
                </a:cubicBezTo>
                <a:cubicBezTo>
                  <a:pt x="8702" y="17833"/>
                  <a:pt x="8702" y="17833"/>
                  <a:pt x="8702" y="17833"/>
                </a:cubicBezTo>
                <a:cubicBezTo>
                  <a:pt x="9330" y="18973"/>
                  <a:pt x="9089" y="20341"/>
                  <a:pt x="8267" y="21196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Freeform 33"/>
          <p:cNvSpPr/>
          <p:nvPr/>
        </p:nvSpPr>
        <p:spPr>
          <a:xfrm>
            <a:off x="20941286" y="6888275"/>
            <a:ext cx="846321" cy="16158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38" h="20318" extrusionOk="0">
                <a:moveTo>
                  <a:pt x="18926" y="13269"/>
                </a:moveTo>
                <a:cubicBezTo>
                  <a:pt x="0" y="0"/>
                  <a:pt x="0" y="0"/>
                  <a:pt x="0" y="0"/>
                </a:cubicBezTo>
                <a:cubicBezTo>
                  <a:pt x="823" y="617"/>
                  <a:pt x="1234" y="1440"/>
                  <a:pt x="1234" y="2160"/>
                </a:cubicBezTo>
                <a:cubicBezTo>
                  <a:pt x="1234" y="15840"/>
                  <a:pt x="1234" y="15840"/>
                  <a:pt x="1234" y="15840"/>
                </a:cubicBezTo>
                <a:cubicBezTo>
                  <a:pt x="1234" y="19749"/>
                  <a:pt x="10697" y="21600"/>
                  <a:pt x="17074" y="19337"/>
                </a:cubicBezTo>
                <a:cubicBezTo>
                  <a:pt x="20571" y="17794"/>
                  <a:pt x="21600" y="15326"/>
                  <a:pt x="18926" y="13269"/>
                </a:cubicBezTo>
                <a:close/>
              </a:path>
            </a:pathLst>
          </a:custGeom>
          <a:solidFill>
            <a:srgbClr val="7A9E8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Freeform 34"/>
          <p:cNvSpPr/>
          <p:nvPr/>
        </p:nvSpPr>
        <p:spPr>
          <a:xfrm>
            <a:off x="18691680" y="8874789"/>
            <a:ext cx="3105330" cy="342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8" h="20273" extrusionOk="0">
                <a:moveTo>
                  <a:pt x="0" y="12847"/>
                </a:moveTo>
                <a:cubicBezTo>
                  <a:pt x="117" y="12944"/>
                  <a:pt x="292" y="12992"/>
                  <a:pt x="467" y="13089"/>
                </a:cubicBezTo>
                <a:cubicBezTo>
                  <a:pt x="8056" y="16140"/>
                  <a:pt x="8056" y="16140"/>
                  <a:pt x="8056" y="16140"/>
                </a:cubicBezTo>
                <a:cubicBezTo>
                  <a:pt x="17572" y="20015"/>
                  <a:pt x="17572" y="20015"/>
                  <a:pt x="17572" y="20015"/>
                </a:cubicBezTo>
                <a:cubicBezTo>
                  <a:pt x="19498" y="20838"/>
                  <a:pt x="21600" y="19579"/>
                  <a:pt x="21250" y="17787"/>
                </a:cubicBezTo>
                <a:cubicBezTo>
                  <a:pt x="19790" y="9069"/>
                  <a:pt x="19790" y="9069"/>
                  <a:pt x="19790" y="9069"/>
                </a:cubicBezTo>
                <a:cubicBezTo>
                  <a:pt x="18623" y="2192"/>
                  <a:pt x="18623" y="2192"/>
                  <a:pt x="18623" y="2192"/>
                </a:cubicBezTo>
                <a:cubicBezTo>
                  <a:pt x="18272" y="61"/>
                  <a:pt x="15120" y="-762"/>
                  <a:pt x="13661" y="836"/>
                </a:cubicBezTo>
                <a:cubicBezTo>
                  <a:pt x="9107" y="6067"/>
                  <a:pt x="9107" y="6067"/>
                  <a:pt x="9107" y="6067"/>
                </a:cubicBezTo>
                <a:cubicBezTo>
                  <a:pt x="9049" y="6115"/>
                  <a:pt x="8990" y="6164"/>
                  <a:pt x="8932" y="6212"/>
                </a:cubicBezTo>
                <a:cubicBezTo>
                  <a:pt x="3444" y="12363"/>
                  <a:pt x="3444" y="12363"/>
                  <a:pt x="3444" y="12363"/>
                </a:cubicBezTo>
                <a:cubicBezTo>
                  <a:pt x="2569" y="13283"/>
                  <a:pt x="1109" y="13380"/>
                  <a:pt x="0" y="12847"/>
                </a:cubicBezTo>
                <a:close/>
              </a:path>
            </a:pathLst>
          </a:custGeom>
          <a:solidFill>
            <a:srgbClr val="4578A4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Freeform 35"/>
          <p:cNvSpPr/>
          <p:nvPr/>
        </p:nvSpPr>
        <p:spPr>
          <a:xfrm>
            <a:off x="18511759" y="9923682"/>
            <a:ext cx="1480898" cy="1178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25" h="20973" extrusionOk="0">
                <a:moveTo>
                  <a:pt x="9430" y="18535"/>
                </a:moveTo>
                <a:cubicBezTo>
                  <a:pt x="20525" y="0"/>
                  <a:pt x="20525" y="0"/>
                  <a:pt x="20525" y="0"/>
                </a:cubicBezTo>
                <a:cubicBezTo>
                  <a:pt x="20053" y="876"/>
                  <a:pt x="19227" y="1459"/>
                  <a:pt x="18400" y="1751"/>
                </a:cubicBezTo>
                <a:cubicBezTo>
                  <a:pt x="3410" y="7735"/>
                  <a:pt x="3410" y="7735"/>
                  <a:pt x="3410" y="7735"/>
                </a:cubicBezTo>
                <a:cubicBezTo>
                  <a:pt x="-839" y="9486"/>
                  <a:pt x="-1075" y="16638"/>
                  <a:pt x="2466" y="19995"/>
                </a:cubicBezTo>
                <a:cubicBezTo>
                  <a:pt x="4709" y="21600"/>
                  <a:pt x="7659" y="21308"/>
                  <a:pt x="9430" y="18535"/>
                </a:cubicBezTo>
                <a:close/>
              </a:path>
            </a:pathLst>
          </a:custGeom>
          <a:solidFill>
            <a:srgbClr val="39628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Freeform 36"/>
          <p:cNvSpPr/>
          <p:nvPr/>
        </p:nvSpPr>
        <p:spPr>
          <a:xfrm>
            <a:off x="14773290" y="9155884"/>
            <a:ext cx="3289814" cy="313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87" h="20993" extrusionOk="0">
                <a:moveTo>
                  <a:pt x="2621" y="0"/>
                </a:moveTo>
                <a:cubicBezTo>
                  <a:pt x="2567" y="164"/>
                  <a:pt x="2513" y="329"/>
                  <a:pt x="2459" y="493"/>
                </a:cubicBezTo>
                <a:cubicBezTo>
                  <a:pt x="1382" y="8333"/>
                  <a:pt x="1382" y="8333"/>
                  <a:pt x="1382" y="8333"/>
                </a:cubicBezTo>
                <a:cubicBezTo>
                  <a:pt x="35" y="18201"/>
                  <a:pt x="35" y="18201"/>
                  <a:pt x="35" y="18201"/>
                </a:cubicBezTo>
                <a:cubicBezTo>
                  <a:pt x="-288" y="20229"/>
                  <a:pt x="1651" y="21600"/>
                  <a:pt x="3429" y="20723"/>
                </a:cubicBezTo>
                <a:cubicBezTo>
                  <a:pt x="12209" y="16337"/>
                  <a:pt x="12209" y="16337"/>
                  <a:pt x="12209" y="16337"/>
                </a:cubicBezTo>
                <a:cubicBezTo>
                  <a:pt x="19211" y="12883"/>
                  <a:pt x="19211" y="12883"/>
                  <a:pt x="19211" y="12883"/>
                </a:cubicBezTo>
                <a:cubicBezTo>
                  <a:pt x="21312" y="11842"/>
                  <a:pt x="21312" y="8717"/>
                  <a:pt x="19211" y="8004"/>
                </a:cubicBezTo>
                <a:cubicBezTo>
                  <a:pt x="12370" y="5756"/>
                  <a:pt x="12370" y="5756"/>
                  <a:pt x="12370" y="5756"/>
                </a:cubicBezTo>
                <a:cubicBezTo>
                  <a:pt x="12316" y="5756"/>
                  <a:pt x="12209" y="5702"/>
                  <a:pt x="12155" y="5647"/>
                </a:cubicBezTo>
                <a:cubicBezTo>
                  <a:pt x="4075" y="2851"/>
                  <a:pt x="4075" y="2851"/>
                  <a:pt x="4075" y="2851"/>
                </a:cubicBezTo>
                <a:cubicBezTo>
                  <a:pt x="2890" y="2467"/>
                  <a:pt x="2351" y="1151"/>
                  <a:pt x="2621" y="0"/>
                </a:cubicBezTo>
                <a:close/>
              </a:path>
            </a:pathLst>
          </a:cu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Freeform 37"/>
          <p:cNvSpPr/>
          <p:nvPr/>
        </p:nvSpPr>
        <p:spPr>
          <a:xfrm>
            <a:off x="15179657" y="8866598"/>
            <a:ext cx="1516519" cy="1131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7" h="19673" extrusionOk="0">
                <a:moveTo>
                  <a:pt x="3355" y="12426"/>
                </a:moveTo>
                <a:cubicBezTo>
                  <a:pt x="21157" y="19673"/>
                  <a:pt x="21157" y="19673"/>
                  <a:pt x="21157" y="19673"/>
                </a:cubicBezTo>
                <a:cubicBezTo>
                  <a:pt x="20326" y="19389"/>
                  <a:pt x="19614" y="18678"/>
                  <a:pt x="19139" y="17826"/>
                </a:cubicBezTo>
                <a:cubicBezTo>
                  <a:pt x="9882" y="2478"/>
                  <a:pt x="9882" y="2478"/>
                  <a:pt x="9882" y="2478"/>
                </a:cubicBezTo>
                <a:cubicBezTo>
                  <a:pt x="7153" y="-1927"/>
                  <a:pt x="1575" y="-80"/>
                  <a:pt x="150" y="5036"/>
                </a:cubicBezTo>
                <a:cubicBezTo>
                  <a:pt x="-443" y="8020"/>
                  <a:pt x="744" y="11431"/>
                  <a:pt x="3355" y="12426"/>
                </a:cubicBezTo>
                <a:close/>
              </a:path>
            </a:pathLst>
          </a:custGeom>
          <a:solidFill>
            <a:srgbClr val="24415D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Freeform 38"/>
          <p:cNvSpPr/>
          <p:nvPr/>
        </p:nvSpPr>
        <p:spPr>
          <a:xfrm>
            <a:off x="12838852" y="5365691"/>
            <a:ext cx="3142464" cy="3124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13" h="20765" extrusionOk="0">
                <a:moveTo>
                  <a:pt x="20913" y="0"/>
                </a:moveTo>
                <a:cubicBezTo>
                  <a:pt x="20686" y="0"/>
                  <a:pt x="20516" y="0"/>
                  <a:pt x="20289" y="54"/>
                </a:cubicBezTo>
                <a:cubicBezTo>
                  <a:pt x="12296" y="1415"/>
                  <a:pt x="12296" y="1415"/>
                  <a:pt x="12296" y="1415"/>
                </a:cubicBezTo>
                <a:cubicBezTo>
                  <a:pt x="2148" y="3101"/>
                  <a:pt x="2148" y="3101"/>
                  <a:pt x="2148" y="3101"/>
                </a:cubicBezTo>
                <a:cubicBezTo>
                  <a:pt x="50" y="3428"/>
                  <a:pt x="-687" y="5713"/>
                  <a:pt x="730" y="7182"/>
                </a:cubicBezTo>
                <a:cubicBezTo>
                  <a:pt x="7930" y="14255"/>
                  <a:pt x="7930" y="14255"/>
                  <a:pt x="7930" y="14255"/>
                </a:cubicBezTo>
                <a:cubicBezTo>
                  <a:pt x="13600" y="19913"/>
                  <a:pt x="13600" y="19913"/>
                  <a:pt x="13600" y="19913"/>
                </a:cubicBezTo>
                <a:cubicBezTo>
                  <a:pt x="15300" y="21600"/>
                  <a:pt x="18362" y="20621"/>
                  <a:pt x="18362" y="18390"/>
                </a:cubicBezTo>
                <a:cubicBezTo>
                  <a:pt x="18362" y="11154"/>
                  <a:pt x="18362" y="11154"/>
                  <a:pt x="18362" y="11154"/>
                </a:cubicBezTo>
                <a:cubicBezTo>
                  <a:pt x="18362" y="11099"/>
                  <a:pt x="18362" y="10990"/>
                  <a:pt x="18362" y="10936"/>
                </a:cubicBezTo>
                <a:cubicBezTo>
                  <a:pt x="18532" y="2340"/>
                  <a:pt x="18532" y="2340"/>
                  <a:pt x="18532" y="2340"/>
                </a:cubicBezTo>
                <a:cubicBezTo>
                  <a:pt x="18532" y="1034"/>
                  <a:pt x="19609" y="109"/>
                  <a:pt x="20913" y="0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Freeform 39"/>
          <p:cNvSpPr/>
          <p:nvPr/>
        </p:nvSpPr>
        <p:spPr>
          <a:xfrm>
            <a:off x="15598477" y="5365691"/>
            <a:ext cx="808405" cy="1642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810" h="21600" extrusionOk="0">
                <a:moveTo>
                  <a:pt x="594" y="4621"/>
                </a:moveTo>
                <a:cubicBezTo>
                  <a:pt x="0" y="21600"/>
                  <a:pt x="0" y="21600"/>
                  <a:pt x="0" y="21600"/>
                </a:cubicBezTo>
                <a:cubicBezTo>
                  <a:pt x="198" y="20740"/>
                  <a:pt x="793" y="19988"/>
                  <a:pt x="1585" y="19343"/>
                </a:cubicBezTo>
                <a:cubicBezTo>
                  <a:pt x="17240" y="7845"/>
                  <a:pt x="17240" y="7845"/>
                  <a:pt x="17240" y="7845"/>
                </a:cubicBezTo>
                <a:cubicBezTo>
                  <a:pt x="21600" y="4513"/>
                  <a:pt x="16250" y="107"/>
                  <a:pt x="8917" y="0"/>
                </a:cubicBezTo>
                <a:cubicBezTo>
                  <a:pt x="4360" y="215"/>
                  <a:pt x="594" y="2042"/>
                  <a:pt x="594" y="4621"/>
                </a:cubicBezTo>
                <a:close/>
              </a:path>
            </a:pathLst>
          </a:custGeom>
          <a:solidFill>
            <a:srgbClr val="2D484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Freeform 40"/>
          <p:cNvSpPr/>
          <p:nvPr/>
        </p:nvSpPr>
        <p:spPr>
          <a:xfrm>
            <a:off x="16617142" y="2280657"/>
            <a:ext cx="3351800" cy="3166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8" h="20589" extrusionOk="0">
                <a:moveTo>
                  <a:pt x="20828" y="17171"/>
                </a:moveTo>
                <a:cubicBezTo>
                  <a:pt x="20775" y="16958"/>
                  <a:pt x="20722" y="16798"/>
                  <a:pt x="20616" y="16639"/>
                </a:cubicBezTo>
                <a:cubicBezTo>
                  <a:pt x="17069" y="9882"/>
                  <a:pt x="17069" y="9882"/>
                  <a:pt x="17069" y="9882"/>
                </a:cubicBezTo>
                <a:cubicBezTo>
                  <a:pt x="12569" y="1317"/>
                  <a:pt x="12569" y="1317"/>
                  <a:pt x="12569" y="1317"/>
                </a:cubicBezTo>
                <a:cubicBezTo>
                  <a:pt x="11616" y="-439"/>
                  <a:pt x="9340" y="-439"/>
                  <a:pt x="8387" y="1317"/>
                </a:cubicBezTo>
                <a:cubicBezTo>
                  <a:pt x="3887" y="9882"/>
                  <a:pt x="3887" y="9882"/>
                  <a:pt x="3887" y="9882"/>
                </a:cubicBezTo>
                <a:cubicBezTo>
                  <a:pt x="340" y="16639"/>
                  <a:pt x="340" y="16639"/>
                  <a:pt x="340" y="16639"/>
                </a:cubicBezTo>
                <a:cubicBezTo>
                  <a:pt x="-772" y="18714"/>
                  <a:pt x="1028" y="21161"/>
                  <a:pt x="3093" y="20469"/>
                </a:cubicBezTo>
                <a:cubicBezTo>
                  <a:pt x="9763" y="18288"/>
                  <a:pt x="9763" y="18288"/>
                  <a:pt x="9763" y="18288"/>
                </a:cubicBezTo>
                <a:cubicBezTo>
                  <a:pt x="9869" y="18235"/>
                  <a:pt x="9922" y="18235"/>
                  <a:pt x="9975" y="18235"/>
                </a:cubicBezTo>
                <a:cubicBezTo>
                  <a:pt x="18022" y="15734"/>
                  <a:pt x="18022" y="15734"/>
                  <a:pt x="18022" y="15734"/>
                </a:cubicBezTo>
                <a:cubicBezTo>
                  <a:pt x="19187" y="15362"/>
                  <a:pt x="20352" y="16054"/>
                  <a:pt x="20828" y="17171"/>
                </a:cubicBezTo>
                <a:close/>
              </a:path>
            </a:pathLst>
          </a:cu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Freeform 41"/>
          <p:cNvSpPr/>
          <p:nvPr/>
        </p:nvSpPr>
        <p:spPr>
          <a:xfrm>
            <a:off x="18220756" y="4685166"/>
            <a:ext cx="1768406" cy="763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5" h="18633" extrusionOk="0">
                <a:moveTo>
                  <a:pt x="15200" y="381"/>
                </a:moveTo>
                <a:cubicBezTo>
                  <a:pt x="0" y="9781"/>
                  <a:pt x="0" y="9781"/>
                  <a:pt x="0" y="9781"/>
                </a:cubicBezTo>
                <a:cubicBezTo>
                  <a:pt x="800" y="9381"/>
                  <a:pt x="1500" y="9381"/>
                  <a:pt x="2200" y="9981"/>
                </a:cubicBezTo>
                <a:cubicBezTo>
                  <a:pt x="14900" y="18181"/>
                  <a:pt x="14900" y="18181"/>
                  <a:pt x="14900" y="18181"/>
                </a:cubicBezTo>
                <a:cubicBezTo>
                  <a:pt x="18500" y="20581"/>
                  <a:pt x="21600" y="12981"/>
                  <a:pt x="20500" y="5781"/>
                </a:cubicBezTo>
                <a:cubicBezTo>
                  <a:pt x="19600" y="1581"/>
                  <a:pt x="17400" y="-1019"/>
                  <a:pt x="15200" y="381"/>
                </a:cubicBezTo>
                <a:close/>
              </a:path>
            </a:pathLst>
          </a:custGeom>
          <a:solidFill>
            <a:srgbClr val="546C5A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Oval"/>
          <p:cNvSpPr/>
          <p:nvPr/>
        </p:nvSpPr>
        <p:spPr>
          <a:xfrm>
            <a:off x="16267095" y="5698871"/>
            <a:ext cx="4051895" cy="3994683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7" name="Oval"/>
          <p:cNvSpPr/>
          <p:nvPr/>
        </p:nvSpPr>
        <p:spPr>
          <a:xfrm>
            <a:off x="17162553" y="5814846"/>
            <a:ext cx="2260975" cy="1331440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8" name="R"/>
          <p:cNvSpPr txBox="1"/>
          <p:nvPr/>
        </p:nvSpPr>
        <p:spPr>
          <a:xfrm>
            <a:off x="17359472" y="5559593"/>
            <a:ext cx="1724742" cy="3974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5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99" name="Shape"/>
          <p:cNvSpPr/>
          <p:nvPr/>
        </p:nvSpPr>
        <p:spPr>
          <a:xfrm>
            <a:off x="22518461" y="8364535"/>
            <a:ext cx="973701" cy="973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56" y="0"/>
                </a:moveTo>
                <a:cubicBezTo>
                  <a:pt x="5050" y="0"/>
                  <a:pt x="0" y="5016"/>
                  <a:pt x="0" y="11056"/>
                </a:cubicBezTo>
                <a:cubicBezTo>
                  <a:pt x="0" y="16584"/>
                  <a:pt x="5050" y="21600"/>
                  <a:pt x="11056" y="21600"/>
                </a:cubicBezTo>
                <a:cubicBezTo>
                  <a:pt x="16584" y="21600"/>
                  <a:pt x="21600" y="16584"/>
                  <a:pt x="21600" y="11056"/>
                </a:cubicBezTo>
                <a:cubicBezTo>
                  <a:pt x="21600" y="5016"/>
                  <a:pt x="16584" y="0"/>
                  <a:pt x="11056" y="0"/>
                </a:cubicBezTo>
                <a:close/>
                <a:moveTo>
                  <a:pt x="18597" y="5528"/>
                </a:moveTo>
                <a:cubicBezTo>
                  <a:pt x="19587" y="7029"/>
                  <a:pt x="20099" y="8565"/>
                  <a:pt x="20099" y="10032"/>
                </a:cubicBezTo>
                <a:cubicBezTo>
                  <a:pt x="15082" y="10032"/>
                  <a:pt x="15082" y="10032"/>
                  <a:pt x="15082" y="10032"/>
                </a:cubicBezTo>
                <a:cubicBezTo>
                  <a:pt x="15082" y="9043"/>
                  <a:pt x="14571" y="7541"/>
                  <a:pt x="14571" y="6552"/>
                </a:cubicBezTo>
                <a:cubicBezTo>
                  <a:pt x="16072" y="6552"/>
                  <a:pt x="17608" y="6040"/>
                  <a:pt x="18597" y="5528"/>
                </a:cubicBezTo>
                <a:close/>
                <a:moveTo>
                  <a:pt x="17608" y="4538"/>
                </a:moveTo>
                <a:cubicBezTo>
                  <a:pt x="16584" y="5016"/>
                  <a:pt x="15594" y="5016"/>
                  <a:pt x="14059" y="5016"/>
                </a:cubicBezTo>
                <a:cubicBezTo>
                  <a:pt x="14059" y="4027"/>
                  <a:pt x="13581" y="3037"/>
                  <a:pt x="13069" y="2013"/>
                </a:cubicBezTo>
                <a:cubicBezTo>
                  <a:pt x="15082" y="2013"/>
                  <a:pt x="16584" y="3037"/>
                  <a:pt x="17608" y="4538"/>
                </a:cubicBezTo>
                <a:close/>
                <a:moveTo>
                  <a:pt x="8053" y="10032"/>
                </a:moveTo>
                <a:cubicBezTo>
                  <a:pt x="8053" y="9043"/>
                  <a:pt x="8565" y="8053"/>
                  <a:pt x="8565" y="6552"/>
                </a:cubicBezTo>
                <a:cubicBezTo>
                  <a:pt x="9555" y="7029"/>
                  <a:pt x="10066" y="7029"/>
                  <a:pt x="11056" y="7029"/>
                </a:cubicBezTo>
                <a:cubicBezTo>
                  <a:pt x="11568" y="7029"/>
                  <a:pt x="12591" y="7029"/>
                  <a:pt x="13069" y="6552"/>
                </a:cubicBezTo>
                <a:cubicBezTo>
                  <a:pt x="13581" y="8053"/>
                  <a:pt x="13581" y="9043"/>
                  <a:pt x="13581" y="10032"/>
                </a:cubicBezTo>
                <a:lnTo>
                  <a:pt x="8053" y="10032"/>
                </a:lnTo>
                <a:close/>
                <a:moveTo>
                  <a:pt x="13581" y="11568"/>
                </a:moveTo>
                <a:cubicBezTo>
                  <a:pt x="13581" y="12557"/>
                  <a:pt x="13581" y="14059"/>
                  <a:pt x="13069" y="15082"/>
                </a:cubicBezTo>
                <a:cubicBezTo>
                  <a:pt x="12591" y="15082"/>
                  <a:pt x="11568" y="15082"/>
                  <a:pt x="11056" y="15082"/>
                </a:cubicBezTo>
                <a:cubicBezTo>
                  <a:pt x="10066" y="15082"/>
                  <a:pt x="9555" y="15082"/>
                  <a:pt x="8565" y="15082"/>
                </a:cubicBezTo>
                <a:cubicBezTo>
                  <a:pt x="8565" y="14059"/>
                  <a:pt x="8053" y="12557"/>
                  <a:pt x="8053" y="11568"/>
                </a:cubicBezTo>
                <a:lnTo>
                  <a:pt x="13581" y="11568"/>
                </a:lnTo>
                <a:close/>
                <a:moveTo>
                  <a:pt x="10066" y="1501"/>
                </a:moveTo>
                <a:cubicBezTo>
                  <a:pt x="10578" y="1501"/>
                  <a:pt x="10578" y="1501"/>
                  <a:pt x="11056" y="1501"/>
                </a:cubicBezTo>
                <a:lnTo>
                  <a:pt x="11568" y="1501"/>
                </a:lnTo>
                <a:cubicBezTo>
                  <a:pt x="12080" y="2525"/>
                  <a:pt x="12591" y="4027"/>
                  <a:pt x="13069" y="5528"/>
                </a:cubicBezTo>
                <a:cubicBezTo>
                  <a:pt x="12080" y="5528"/>
                  <a:pt x="11568" y="5528"/>
                  <a:pt x="11056" y="5528"/>
                </a:cubicBezTo>
                <a:cubicBezTo>
                  <a:pt x="10066" y="5528"/>
                  <a:pt x="9555" y="5528"/>
                  <a:pt x="9043" y="5528"/>
                </a:cubicBezTo>
                <a:cubicBezTo>
                  <a:pt x="9043" y="4027"/>
                  <a:pt x="9555" y="2525"/>
                  <a:pt x="10066" y="1501"/>
                </a:cubicBezTo>
                <a:close/>
                <a:moveTo>
                  <a:pt x="8565" y="2013"/>
                </a:moveTo>
                <a:cubicBezTo>
                  <a:pt x="8053" y="3037"/>
                  <a:pt x="7541" y="4027"/>
                  <a:pt x="7541" y="5016"/>
                </a:cubicBezTo>
                <a:cubicBezTo>
                  <a:pt x="6552" y="5016"/>
                  <a:pt x="5050" y="5016"/>
                  <a:pt x="4027" y="4538"/>
                </a:cubicBezTo>
                <a:cubicBezTo>
                  <a:pt x="5050" y="3037"/>
                  <a:pt x="7064" y="2013"/>
                  <a:pt x="8565" y="2013"/>
                </a:cubicBezTo>
                <a:close/>
                <a:moveTo>
                  <a:pt x="3037" y="5528"/>
                </a:moveTo>
                <a:cubicBezTo>
                  <a:pt x="4538" y="6040"/>
                  <a:pt x="6040" y="6552"/>
                  <a:pt x="7064" y="6552"/>
                </a:cubicBezTo>
                <a:cubicBezTo>
                  <a:pt x="7064" y="7541"/>
                  <a:pt x="7064" y="9043"/>
                  <a:pt x="7064" y="10032"/>
                </a:cubicBezTo>
                <a:cubicBezTo>
                  <a:pt x="1501" y="10032"/>
                  <a:pt x="1501" y="10032"/>
                  <a:pt x="1501" y="10032"/>
                </a:cubicBezTo>
                <a:cubicBezTo>
                  <a:pt x="1501" y="8565"/>
                  <a:pt x="2013" y="7029"/>
                  <a:pt x="3037" y="5528"/>
                </a:cubicBezTo>
                <a:close/>
                <a:moveTo>
                  <a:pt x="3037" y="16072"/>
                </a:moveTo>
                <a:cubicBezTo>
                  <a:pt x="2013" y="14571"/>
                  <a:pt x="1501" y="13069"/>
                  <a:pt x="1501" y="11568"/>
                </a:cubicBezTo>
                <a:cubicBezTo>
                  <a:pt x="7064" y="11568"/>
                  <a:pt x="7064" y="11568"/>
                  <a:pt x="7064" y="11568"/>
                </a:cubicBezTo>
                <a:cubicBezTo>
                  <a:pt x="7064" y="12557"/>
                  <a:pt x="7064" y="14059"/>
                  <a:pt x="7064" y="15082"/>
                </a:cubicBezTo>
                <a:cubicBezTo>
                  <a:pt x="6040" y="15594"/>
                  <a:pt x="4538" y="15594"/>
                  <a:pt x="3037" y="16072"/>
                </a:cubicBezTo>
                <a:close/>
                <a:moveTo>
                  <a:pt x="4027" y="17096"/>
                </a:moveTo>
                <a:cubicBezTo>
                  <a:pt x="5050" y="17096"/>
                  <a:pt x="6552" y="16584"/>
                  <a:pt x="7541" y="16584"/>
                </a:cubicBezTo>
                <a:cubicBezTo>
                  <a:pt x="7541" y="17573"/>
                  <a:pt x="8053" y="19109"/>
                  <a:pt x="8565" y="20099"/>
                </a:cubicBezTo>
                <a:cubicBezTo>
                  <a:pt x="7064" y="19587"/>
                  <a:pt x="5050" y="18597"/>
                  <a:pt x="4027" y="17096"/>
                </a:cubicBezTo>
                <a:close/>
                <a:moveTo>
                  <a:pt x="11568" y="20099"/>
                </a:moveTo>
                <a:lnTo>
                  <a:pt x="11056" y="20099"/>
                </a:lnTo>
                <a:cubicBezTo>
                  <a:pt x="10578" y="20099"/>
                  <a:pt x="10578" y="20099"/>
                  <a:pt x="10066" y="20099"/>
                </a:cubicBezTo>
                <a:cubicBezTo>
                  <a:pt x="9555" y="19109"/>
                  <a:pt x="9043" y="17573"/>
                  <a:pt x="9043" y="16072"/>
                </a:cubicBezTo>
                <a:cubicBezTo>
                  <a:pt x="9555" y="16072"/>
                  <a:pt x="10066" y="16072"/>
                  <a:pt x="11056" y="16072"/>
                </a:cubicBezTo>
                <a:cubicBezTo>
                  <a:pt x="11568" y="16072"/>
                  <a:pt x="12080" y="16072"/>
                  <a:pt x="13069" y="16072"/>
                </a:cubicBezTo>
                <a:cubicBezTo>
                  <a:pt x="12591" y="17573"/>
                  <a:pt x="12080" y="19109"/>
                  <a:pt x="11568" y="20099"/>
                </a:cubicBezTo>
                <a:close/>
                <a:moveTo>
                  <a:pt x="13069" y="20099"/>
                </a:moveTo>
                <a:cubicBezTo>
                  <a:pt x="13581" y="19109"/>
                  <a:pt x="14059" y="17573"/>
                  <a:pt x="14059" y="16584"/>
                </a:cubicBezTo>
                <a:cubicBezTo>
                  <a:pt x="15594" y="16584"/>
                  <a:pt x="16584" y="17096"/>
                  <a:pt x="17608" y="17096"/>
                </a:cubicBezTo>
                <a:cubicBezTo>
                  <a:pt x="16584" y="18597"/>
                  <a:pt x="15082" y="19587"/>
                  <a:pt x="13069" y="20099"/>
                </a:cubicBezTo>
                <a:close/>
                <a:moveTo>
                  <a:pt x="18597" y="16072"/>
                </a:moveTo>
                <a:cubicBezTo>
                  <a:pt x="17608" y="15594"/>
                  <a:pt x="16072" y="15594"/>
                  <a:pt x="14571" y="15082"/>
                </a:cubicBezTo>
                <a:cubicBezTo>
                  <a:pt x="14571" y="14059"/>
                  <a:pt x="15082" y="12557"/>
                  <a:pt x="15082" y="11568"/>
                </a:cubicBezTo>
                <a:cubicBezTo>
                  <a:pt x="20099" y="11568"/>
                  <a:pt x="20099" y="11568"/>
                  <a:pt x="20099" y="11568"/>
                </a:cubicBezTo>
                <a:cubicBezTo>
                  <a:pt x="20099" y="13069"/>
                  <a:pt x="19587" y="14571"/>
                  <a:pt x="18597" y="1607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Shape"/>
          <p:cNvSpPr/>
          <p:nvPr/>
        </p:nvSpPr>
        <p:spPr>
          <a:xfrm>
            <a:off x="21348701" y="6009507"/>
            <a:ext cx="111175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3"/>
                  <a:pt x="16723" y="21600"/>
                  <a:pt x="10800" y="21600"/>
                </a:cubicBezTo>
                <a:cubicBezTo>
                  <a:pt x="4877" y="21600"/>
                  <a:pt x="0" y="16723"/>
                  <a:pt x="0" y="10800"/>
                </a:cubicBezTo>
                <a:cubicBezTo>
                  <a:pt x="0" y="4877"/>
                  <a:pt x="4877" y="0"/>
                  <a:pt x="10800" y="0"/>
                </a:cubicBezTo>
                <a:cubicBezTo>
                  <a:pt x="16723" y="0"/>
                  <a:pt x="21600" y="4877"/>
                  <a:pt x="21600" y="10800"/>
                </a:cubicBezTo>
                <a:close/>
                <a:moveTo>
                  <a:pt x="14284" y="7665"/>
                </a:moveTo>
                <a:cubicBezTo>
                  <a:pt x="14632" y="7665"/>
                  <a:pt x="14632" y="7316"/>
                  <a:pt x="14632" y="7316"/>
                </a:cubicBezTo>
                <a:cubicBezTo>
                  <a:pt x="14632" y="7316"/>
                  <a:pt x="14632" y="7316"/>
                  <a:pt x="14981" y="7316"/>
                </a:cubicBezTo>
                <a:cubicBezTo>
                  <a:pt x="14981" y="6968"/>
                  <a:pt x="15329" y="6968"/>
                  <a:pt x="15677" y="6968"/>
                </a:cubicBezTo>
                <a:cubicBezTo>
                  <a:pt x="16026" y="6968"/>
                  <a:pt x="16026" y="6968"/>
                  <a:pt x="16374" y="7316"/>
                </a:cubicBezTo>
                <a:cubicBezTo>
                  <a:pt x="16374" y="6968"/>
                  <a:pt x="16723" y="6968"/>
                  <a:pt x="16723" y="6968"/>
                </a:cubicBezTo>
                <a:cubicBezTo>
                  <a:pt x="16723" y="6619"/>
                  <a:pt x="17071" y="6619"/>
                  <a:pt x="17071" y="6619"/>
                </a:cubicBezTo>
                <a:cubicBezTo>
                  <a:pt x="17071" y="6619"/>
                  <a:pt x="17071" y="6271"/>
                  <a:pt x="17071" y="6271"/>
                </a:cubicBezTo>
                <a:cubicBezTo>
                  <a:pt x="17071" y="6271"/>
                  <a:pt x="16723" y="6271"/>
                  <a:pt x="16723" y="5923"/>
                </a:cubicBezTo>
                <a:cubicBezTo>
                  <a:pt x="16723" y="5923"/>
                  <a:pt x="16723" y="5923"/>
                  <a:pt x="16723" y="5923"/>
                </a:cubicBezTo>
                <a:cubicBezTo>
                  <a:pt x="16723" y="5923"/>
                  <a:pt x="16374" y="5923"/>
                  <a:pt x="16374" y="5923"/>
                </a:cubicBezTo>
                <a:cubicBezTo>
                  <a:pt x="16026" y="5923"/>
                  <a:pt x="16026" y="5574"/>
                  <a:pt x="16026" y="5574"/>
                </a:cubicBezTo>
                <a:cubicBezTo>
                  <a:pt x="16026" y="5226"/>
                  <a:pt x="15677" y="5226"/>
                  <a:pt x="15677" y="5226"/>
                </a:cubicBezTo>
                <a:cubicBezTo>
                  <a:pt x="15677" y="5226"/>
                  <a:pt x="15677" y="4877"/>
                  <a:pt x="15677" y="4877"/>
                </a:cubicBezTo>
                <a:cubicBezTo>
                  <a:pt x="15329" y="4877"/>
                  <a:pt x="15329" y="5226"/>
                  <a:pt x="15329" y="5226"/>
                </a:cubicBezTo>
                <a:cubicBezTo>
                  <a:pt x="14981" y="5226"/>
                  <a:pt x="14981" y="5226"/>
                  <a:pt x="14981" y="5226"/>
                </a:cubicBezTo>
                <a:cubicBezTo>
                  <a:pt x="14981" y="5226"/>
                  <a:pt x="14981" y="5226"/>
                  <a:pt x="14632" y="5226"/>
                </a:cubicBezTo>
                <a:cubicBezTo>
                  <a:pt x="14981" y="5226"/>
                  <a:pt x="14632" y="5226"/>
                  <a:pt x="14632" y="5226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529"/>
                  <a:pt x="14284" y="4529"/>
                  <a:pt x="13935" y="4529"/>
                </a:cubicBezTo>
                <a:cubicBezTo>
                  <a:pt x="13935" y="4181"/>
                  <a:pt x="13239" y="4181"/>
                  <a:pt x="13239" y="4181"/>
                </a:cubicBezTo>
                <a:cubicBezTo>
                  <a:pt x="12890" y="4529"/>
                  <a:pt x="13239" y="4529"/>
                  <a:pt x="13239" y="4877"/>
                </a:cubicBezTo>
                <a:cubicBezTo>
                  <a:pt x="13239" y="4877"/>
                  <a:pt x="12890" y="4877"/>
                  <a:pt x="12890" y="5226"/>
                </a:cubicBezTo>
                <a:cubicBezTo>
                  <a:pt x="12890" y="5226"/>
                  <a:pt x="13239" y="5226"/>
                  <a:pt x="13239" y="5574"/>
                </a:cubicBezTo>
                <a:cubicBezTo>
                  <a:pt x="13239" y="5923"/>
                  <a:pt x="12890" y="5923"/>
                  <a:pt x="12890" y="5923"/>
                </a:cubicBezTo>
                <a:cubicBezTo>
                  <a:pt x="12890" y="6271"/>
                  <a:pt x="12890" y="6271"/>
                  <a:pt x="12890" y="6619"/>
                </a:cubicBezTo>
                <a:cubicBezTo>
                  <a:pt x="13239" y="6619"/>
                  <a:pt x="12890" y="6619"/>
                  <a:pt x="12890" y="6619"/>
                </a:cubicBezTo>
                <a:cubicBezTo>
                  <a:pt x="12542" y="6968"/>
                  <a:pt x="12194" y="6619"/>
                  <a:pt x="12194" y="6271"/>
                </a:cubicBezTo>
                <a:cubicBezTo>
                  <a:pt x="12194" y="6271"/>
                  <a:pt x="12194" y="5923"/>
                  <a:pt x="11845" y="5923"/>
                </a:cubicBezTo>
                <a:cubicBezTo>
                  <a:pt x="11845" y="5923"/>
                  <a:pt x="11497" y="5923"/>
                  <a:pt x="11497" y="5923"/>
                </a:cubicBezTo>
                <a:cubicBezTo>
                  <a:pt x="11497" y="5574"/>
                  <a:pt x="11148" y="5574"/>
                  <a:pt x="11148" y="5574"/>
                </a:cubicBezTo>
                <a:cubicBezTo>
                  <a:pt x="10800" y="5574"/>
                  <a:pt x="10452" y="5574"/>
                  <a:pt x="10103" y="5574"/>
                </a:cubicBezTo>
                <a:cubicBezTo>
                  <a:pt x="10452" y="5574"/>
                  <a:pt x="10103" y="5226"/>
                  <a:pt x="10103" y="5226"/>
                </a:cubicBezTo>
                <a:cubicBezTo>
                  <a:pt x="10103" y="4877"/>
                  <a:pt x="10103" y="4877"/>
                  <a:pt x="10103" y="4877"/>
                </a:cubicBezTo>
                <a:cubicBezTo>
                  <a:pt x="10103" y="4529"/>
                  <a:pt x="10103" y="4529"/>
                  <a:pt x="10103" y="4529"/>
                </a:cubicBezTo>
                <a:cubicBezTo>
                  <a:pt x="10103" y="4181"/>
                  <a:pt x="10452" y="3832"/>
                  <a:pt x="10452" y="3832"/>
                </a:cubicBezTo>
                <a:cubicBezTo>
                  <a:pt x="10800" y="4181"/>
                  <a:pt x="10800" y="4181"/>
                  <a:pt x="11148" y="3832"/>
                </a:cubicBezTo>
                <a:cubicBezTo>
                  <a:pt x="11148" y="3832"/>
                  <a:pt x="11148" y="3484"/>
                  <a:pt x="11497" y="3484"/>
                </a:cubicBezTo>
                <a:cubicBezTo>
                  <a:pt x="11497" y="3135"/>
                  <a:pt x="11845" y="3484"/>
                  <a:pt x="12194" y="3484"/>
                </a:cubicBezTo>
                <a:cubicBezTo>
                  <a:pt x="12194" y="3484"/>
                  <a:pt x="12194" y="3135"/>
                  <a:pt x="12194" y="3135"/>
                </a:cubicBezTo>
                <a:cubicBezTo>
                  <a:pt x="12194" y="3135"/>
                  <a:pt x="12194" y="2787"/>
                  <a:pt x="12194" y="2787"/>
                </a:cubicBezTo>
                <a:cubicBezTo>
                  <a:pt x="11845" y="2439"/>
                  <a:pt x="11497" y="2787"/>
                  <a:pt x="11845" y="2787"/>
                </a:cubicBezTo>
                <a:cubicBezTo>
                  <a:pt x="11845" y="2787"/>
                  <a:pt x="11497" y="3484"/>
                  <a:pt x="11148" y="3135"/>
                </a:cubicBezTo>
                <a:cubicBezTo>
                  <a:pt x="11148" y="3135"/>
                  <a:pt x="11148" y="2787"/>
                  <a:pt x="10800" y="2787"/>
                </a:cubicBezTo>
                <a:cubicBezTo>
                  <a:pt x="10800" y="2787"/>
                  <a:pt x="10800" y="2787"/>
                  <a:pt x="10800" y="3135"/>
                </a:cubicBezTo>
                <a:cubicBezTo>
                  <a:pt x="10800" y="2787"/>
                  <a:pt x="10452" y="2787"/>
                  <a:pt x="10103" y="2787"/>
                </a:cubicBezTo>
                <a:cubicBezTo>
                  <a:pt x="10452" y="2439"/>
                  <a:pt x="10103" y="2439"/>
                  <a:pt x="10103" y="2439"/>
                </a:cubicBezTo>
                <a:cubicBezTo>
                  <a:pt x="10103" y="2090"/>
                  <a:pt x="9755" y="2090"/>
                  <a:pt x="9406" y="2090"/>
                </a:cubicBezTo>
                <a:cubicBezTo>
                  <a:pt x="9406" y="2439"/>
                  <a:pt x="9755" y="2787"/>
                  <a:pt x="10103" y="2787"/>
                </a:cubicBezTo>
                <a:cubicBezTo>
                  <a:pt x="10103" y="2787"/>
                  <a:pt x="10103" y="2787"/>
                  <a:pt x="10103" y="2787"/>
                </a:cubicBezTo>
                <a:cubicBezTo>
                  <a:pt x="10103" y="2787"/>
                  <a:pt x="9755" y="3135"/>
                  <a:pt x="9755" y="3135"/>
                </a:cubicBezTo>
                <a:cubicBezTo>
                  <a:pt x="9755" y="3135"/>
                  <a:pt x="9755" y="3484"/>
                  <a:pt x="9755" y="3484"/>
                </a:cubicBezTo>
                <a:cubicBezTo>
                  <a:pt x="9406" y="3484"/>
                  <a:pt x="9406" y="3135"/>
                  <a:pt x="9406" y="3135"/>
                </a:cubicBezTo>
                <a:cubicBezTo>
                  <a:pt x="9755" y="3135"/>
                  <a:pt x="9058" y="3135"/>
                  <a:pt x="9058" y="3135"/>
                </a:cubicBezTo>
                <a:cubicBezTo>
                  <a:pt x="8710" y="3135"/>
                  <a:pt x="8361" y="3135"/>
                  <a:pt x="8361" y="3135"/>
                </a:cubicBezTo>
                <a:cubicBezTo>
                  <a:pt x="8361" y="2787"/>
                  <a:pt x="8361" y="2439"/>
                  <a:pt x="8361" y="2787"/>
                </a:cubicBezTo>
                <a:cubicBezTo>
                  <a:pt x="8361" y="2439"/>
                  <a:pt x="8013" y="2439"/>
                  <a:pt x="8013" y="2439"/>
                </a:cubicBezTo>
                <a:cubicBezTo>
                  <a:pt x="7665" y="2439"/>
                  <a:pt x="7316" y="2787"/>
                  <a:pt x="6619" y="3135"/>
                </a:cubicBezTo>
                <a:cubicBezTo>
                  <a:pt x="6619" y="3135"/>
                  <a:pt x="6968" y="3135"/>
                  <a:pt x="6968" y="3135"/>
                </a:cubicBezTo>
                <a:cubicBezTo>
                  <a:pt x="6968" y="2787"/>
                  <a:pt x="6968" y="2787"/>
                  <a:pt x="7316" y="2787"/>
                </a:cubicBezTo>
                <a:cubicBezTo>
                  <a:pt x="7316" y="2787"/>
                  <a:pt x="7665" y="2439"/>
                  <a:pt x="7665" y="2787"/>
                </a:cubicBezTo>
                <a:cubicBezTo>
                  <a:pt x="7665" y="2787"/>
                  <a:pt x="8013" y="2787"/>
                  <a:pt x="8013" y="2787"/>
                </a:cubicBezTo>
                <a:cubicBezTo>
                  <a:pt x="8013" y="2787"/>
                  <a:pt x="8013" y="2787"/>
                  <a:pt x="8013" y="3135"/>
                </a:cubicBezTo>
                <a:cubicBezTo>
                  <a:pt x="8013" y="2787"/>
                  <a:pt x="8013" y="3135"/>
                  <a:pt x="7665" y="3135"/>
                </a:cubicBezTo>
                <a:cubicBezTo>
                  <a:pt x="7665" y="3135"/>
                  <a:pt x="7316" y="3135"/>
                  <a:pt x="7316" y="3135"/>
                </a:cubicBezTo>
                <a:cubicBezTo>
                  <a:pt x="7316" y="3135"/>
                  <a:pt x="7665" y="3484"/>
                  <a:pt x="7665" y="3484"/>
                </a:cubicBezTo>
                <a:cubicBezTo>
                  <a:pt x="7316" y="3135"/>
                  <a:pt x="7316" y="3135"/>
                  <a:pt x="6968" y="3135"/>
                </a:cubicBezTo>
                <a:cubicBezTo>
                  <a:pt x="6968" y="3135"/>
                  <a:pt x="6619" y="3135"/>
                  <a:pt x="6619" y="3135"/>
                </a:cubicBezTo>
                <a:cubicBezTo>
                  <a:pt x="5226" y="3832"/>
                  <a:pt x="4181" y="4877"/>
                  <a:pt x="3484" y="6271"/>
                </a:cubicBezTo>
                <a:cubicBezTo>
                  <a:pt x="3484" y="6271"/>
                  <a:pt x="3484" y="6271"/>
                  <a:pt x="3484" y="6271"/>
                </a:cubicBezTo>
                <a:cubicBezTo>
                  <a:pt x="3484" y="6271"/>
                  <a:pt x="3484" y="6619"/>
                  <a:pt x="3832" y="6619"/>
                </a:cubicBezTo>
                <a:cubicBezTo>
                  <a:pt x="3832" y="6619"/>
                  <a:pt x="3832" y="6619"/>
                  <a:pt x="3832" y="6619"/>
                </a:cubicBezTo>
                <a:cubicBezTo>
                  <a:pt x="3832" y="6619"/>
                  <a:pt x="4529" y="6968"/>
                  <a:pt x="4529" y="7316"/>
                </a:cubicBezTo>
                <a:cubicBezTo>
                  <a:pt x="4529" y="7316"/>
                  <a:pt x="4529" y="7316"/>
                  <a:pt x="4877" y="7316"/>
                </a:cubicBezTo>
                <a:cubicBezTo>
                  <a:pt x="4877" y="7665"/>
                  <a:pt x="4529" y="7665"/>
                  <a:pt x="4529" y="7665"/>
                </a:cubicBezTo>
                <a:cubicBezTo>
                  <a:pt x="4529" y="7665"/>
                  <a:pt x="4181" y="7316"/>
                  <a:pt x="4181" y="7665"/>
                </a:cubicBezTo>
                <a:cubicBezTo>
                  <a:pt x="4181" y="7665"/>
                  <a:pt x="4181" y="8013"/>
                  <a:pt x="4529" y="8013"/>
                </a:cubicBezTo>
                <a:cubicBezTo>
                  <a:pt x="4181" y="8013"/>
                  <a:pt x="4181" y="8710"/>
                  <a:pt x="4181" y="9058"/>
                </a:cubicBezTo>
                <a:cubicBezTo>
                  <a:pt x="4181" y="9058"/>
                  <a:pt x="4181" y="9058"/>
                  <a:pt x="4181" y="9058"/>
                </a:cubicBezTo>
                <a:cubicBezTo>
                  <a:pt x="4181" y="9058"/>
                  <a:pt x="4529" y="9755"/>
                  <a:pt x="4529" y="9755"/>
                </a:cubicBezTo>
                <a:cubicBezTo>
                  <a:pt x="4529" y="9755"/>
                  <a:pt x="4877" y="10452"/>
                  <a:pt x="5226" y="10452"/>
                </a:cubicBezTo>
                <a:cubicBezTo>
                  <a:pt x="5226" y="10452"/>
                  <a:pt x="5574" y="10800"/>
                  <a:pt x="5574" y="10800"/>
                </a:cubicBezTo>
                <a:cubicBezTo>
                  <a:pt x="5923" y="11148"/>
                  <a:pt x="5923" y="11497"/>
                  <a:pt x="5923" y="11497"/>
                </a:cubicBezTo>
                <a:cubicBezTo>
                  <a:pt x="5923" y="11845"/>
                  <a:pt x="6271" y="11845"/>
                  <a:pt x="6271" y="12194"/>
                </a:cubicBezTo>
                <a:cubicBezTo>
                  <a:pt x="6271" y="12194"/>
                  <a:pt x="6271" y="12194"/>
                  <a:pt x="6271" y="12194"/>
                </a:cubicBezTo>
                <a:cubicBezTo>
                  <a:pt x="6271" y="12194"/>
                  <a:pt x="6619" y="12194"/>
                  <a:pt x="6619" y="12542"/>
                </a:cubicBezTo>
                <a:cubicBezTo>
                  <a:pt x="6619" y="12542"/>
                  <a:pt x="6619" y="12890"/>
                  <a:pt x="6619" y="12890"/>
                </a:cubicBezTo>
                <a:cubicBezTo>
                  <a:pt x="6968" y="12542"/>
                  <a:pt x="6619" y="12194"/>
                  <a:pt x="6271" y="11845"/>
                </a:cubicBezTo>
                <a:cubicBezTo>
                  <a:pt x="6271" y="11845"/>
                  <a:pt x="6271" y="11845"/>
                  <a:pt x="6271" y="11497"/>
                </a:cubicBezTo>
                <a:cubicBezTo>
                  <a:pt x="6271" y="11497"/>
                  <a:pt x="6271" y="11148"/>
                  <a:pt x="5923" y="11148"/>
                </a:cubicBezTo>
                <a:cubicBezTo>
                  <a:pt x="6271" y="11148"/>
                  <a:pt x="6271" y="11148"/>
                  <a:pt x="6271" y="11497"/>
                </a:cubicBezTo>
                <a:cubicBezTo>
                  <a:pt x="6271" y="11497"/>
                  <a:pt x="6968" y="12194"/>
                  <a:pt x="6968" y="12194"/>
                </a:cubicBezTo>
                <a:cubicBezTo>
                  <a:pt x="6968" y="12194"/>
                  <a:pt x="7316" y="12890"/>
                  <a:pt x="7316" y="12890"/>
                </a:cubicBezTo>
                <a:cubicBezTo>
                  <a:pt x="7316" y="12890"/>
                  <a:pt x="7665" y="12890"/>
                  <a:pt x="7665" y="13239"/>
                </a:cubicBezTo>
                <a:cubicBezTo>
                  <a:pt x="7665" y="13239"/>
                  <a:pt x="7665" y="13587"/>
                  <a:pt x="8013" y="13935"/>
                </a:cubicBezTo>
                <a:cubicBezTo>
                  <a:pt x="8013" y="14284"/>
                  <a:pt x="8361" y="14284"/>
                  <a:pt x="8710" y="14284"/>
                </a:cubicBezTo>
                <a:cubicBezTo>
                  <a:pt x="8710" y="14632"/>
                  <a:pt x="9058" y="14632"/>
                  <a:pt x="9058" y="14632"/>
                </a:cubicBezTo>
                <a:cubicBezTo>
                  <a:pt x="9406" y="14981"/>
                  <a:pt x="9406" y="14632"/>
                  <a:pt x="9755" y="14632"/>
                </a:cubicBezTo>
                <a:cubicBezTo>
                  <a:pt x="10103" y="14632"/>
                  <a:pt x="10103" y="14981"/>
                  <a:pt x="10452" y="15329"/>
                </a:cubicBezTo>
                <a:cubicBezTo>
                  <a:pt x="10800" y="15329"/>
                  <a:pt x="11148" y="15329"/>
                  <a:pt x="11148" y="15329"/>
                </a:cubicBezTo>
                <a:cubicBezTo>
                  <a:pt x="11148" y="15329"/>
                  <a:pt x="11497" y="16026"/>
                  <a:pt x="11497" y="16026"/>
                </a:cubicBezTo>
                <a:cubicBezTo>
                  <a:pt x="11845" y="16026"/>
                  <a:pt x="11845" y="16374"/>
                  <a:pt x="12194" y="16374"/>
                </a:cubicBezTo>
                <a:cubicBezTo>
                  <a:pt x="12194" y="16374"/>
                  <a:pt x="12194" y="16374"/>
                  <a:pt x="12194" y="16374"/>
                </a:cubicBezTo>
                <a:cubicBezTo>
                  <a:pt x="12194" y="16374"/>
                  <a:pt x="12542" y="16723"/>
                  <a:pt x="12542" y="16723"/>
                </a:cubicBezTo>
                <a:cubicBezTo>
                  <a:pt x="12542" y="16723"/>
                  <a:pt x="12542" y="16374"/>
                  <a:pt x="12542" y="16374"/>
                </a:cubicBezTo>
                <a:cubicBezTo>
                  <a:pt x="12542" y="16374"/>
                  <a:pt x="12194" y="16374"/>
                  <a:pt x="11845" y="16026"/>
                </a:cubicBezTo>
                <a:cubicBezTo>
                  <a:pt x="11845" y="16026"/>
                  <a:pt x="11845" y="15677"/>
                  <a:pt x="11845" y="15677"/>
                </a:cubicBezTo>
                <a:cubicBezTo>
                  <a:pt x="12194" y="15677"/>
                  <a:pt x="12194" y="15329"/>
                  <a:pt x="11845" y="14981"/>
                </a:cubicBezTo>
                <a:cubicBezTo>
                  <a:pt x="11845" y="14981"/>
                  <a:pt x="11845" y="14981"/>
                  <a:pt x="11845" y="14632"/>
                </a:cubicBezTo>
                <a:cubicBezTo>
                  <a:pt x="11497" y="14981"/>
                  <a:pt x="11497" y="14632"/>
                  <a:pt x="11148" y="14632"/>
                </a:cubicBezTo>
                <a:cubicBezTo>
                  <a:pt x="11148" y="14632"/>
                  <a:pt x="11148" y="14632"/>
                  <a:pt x="11148" y="14632"/>
                </a:cubicBezTo>
                <a:cubicBezTo>
                  <a:pt x="11148" y="14632"/>
                  <a:pt x="11148" y="14981"/>
                  <a:pt x="11148" y="14632"/>
                </a:cubicBezTo>
                <a:cubicBezTo>
                  <a:pt x="11148" y="14632"/>
                  <a:pt x="11148" y="14284"/>
                  <a:pt x="11148" y="14284"/>
                </a:cubicBezTo>
                <a:cubicBezTo>
                  <a:pt x="11148" y="13935"/>
                  <a:pt x="11497" y="13587"/>
                  <a:pt x="11148" y="13587"/>
                </a:cubicBezTo>
                <a:cubicBezTo>
                  <a:pt x="10800" y="13587"/>
                  <a:pt x="10800" y="13587"/>
                  <a:pt x="10800" y="13935"/>
                </a:cubicBezTo>
                <a:cubicBezTo>
                  <a:pt x="10452" y="13935"/>
                  <a:pt x="10452" y="13935"/>
                  <a:pt x="10452" y="14284"/>
                </a:cubicBezTo>
                <a:cubicBezTo>
                  <a:pt x="10452" y="14284"/>
                  <a:pt x="9755" y="14284"/>
                  <a:pt x="9755" y="14284"/>
                </a:cubicBezTo>
                <a:cubicBezTo>
                  <a:pt x="9406" y="13935"/>
                  <a:pt x="9406" y="13587"/>
                  <a:pt x="9406" y="13239"/>
                </a:cubicBezTo>
                <a:cubicBezTo>
                  <a:pt x="9406" y="12890"/>
                  <a:pt x="9406" y="12542"/>
                  <a:pt x="9406" y="12194"/>
                </a:cubicBezTo>
                <a:cubicBezTo>
                  <a:pt x="9406" y="12194"/>
                  <a:pt x="9406" y="11845"/>
                  <a:pt x="9406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10103" y="11497"/>
                  <a:pt x="10452" y="11845"/>
                </a:cubicBezTo>
                <a:cubicBezTo>
                  <a:pt x="10452" y="11845"/>
                  <a:pt x="10800" y="11845"/>
                  <a:pt x="10800" y="11497"/>
                </a:cubicBezTo>
                <a:cubicBezTo>
                  <a:pt x="10800" y="11497"/>
                  <a:pt x="10800" y="11497"/>
                  <a:pt x="10800" y="11497"/>
                </a:cubicBezTo>
                <a:cubicBezTo>
                  <a:pt x="10800" y="11497"/>
                  <a:pt x="10800" y="11497"/>
                  <a:pt x="11148" y="11497"/>
                </a:cubicBezTo>
                <a:cubicBezTo>
                  <a:pt x="11148" y="11497"/>
                  <a:pt x="11497" y="11497"/>
                  <a:pt x="11497" y="11497"/>
                </a:cubicBezTo>
                <a:cubicBezTo>
                  <a:pt x="11845" y="11845"/>
                  <a:pt x="11845" y="11845"/>
                  <a:pt x="11845" y="11497"/>
                </a:cubicBezTo>
                <a:cubicBezTo>
                  <a:pt x="12194" y="11845"/>
                  <a:pt x="12194" y="11845"/>
                  <a:pt x="12194" y="11845"/>
                </a:cubicBezTo>
                <a:cubicBezTo>
                  <a:pt x="12194" y="12194"/>
                  <a:pt x="12194" y="12542"/>
                  <a:pt x="12542" y="12542"/>
                </a:cubicBezTo>
                <a:cubicBezTo>
                  <a:pt x="12542" y="12890"/>
                  <a:pt x="12542" y="12194"/>
                  <a:pt x="12542" y="12194"/>
                </a:cubicBezTo>
                <a:cubicBezTo>
                  <a:pt x="12542" y="12194"/>
                  <a:pt x="12542" y="11497"/>
                  <a:pt x="12542" y="11497"/>
                </a:cubicBezTo>
                <a:cubicBezTo>
                  <a:pt x="12194" y="11497"/>
                  <a:pt x="12194" y="11148"/>
                  <a:pt x="12542" y="10800"/>
                </a:cubicBezTo>
                <a:cubicBezTo>
                  <a:pt x="12542" y="10800"/>
                  <a:pt x="12890" y="10800"/>
                  <a:pt x="12890" y="10800"/>
                </a:cubicBezTo>
                <a:cubicBezTo>
                  <a:pt x="13239" y="10452"/>
                  <a:pt x="13239" y="10452"/>
                  <a:pt x="13239" y="10103"/>
                </a:cubicBezTo>
                <a:cubicBezTo>
                  <a:pt x="13239" y="10103"/>
                  <a:pt x="13239" y="10103"/>
                  <a:pt x="13239" y="10103"/>
                </a:cubicBezTo>
                <a:cubicBezTo>
                  <a:pt x="13239" y="10103"/>
                  <a:pt x="13239" y="9755"/>
                  <a:pt x="13239" y="10103"/>
                </a:cubicBezTo>
                <a:cubicBezTo>
                  <a:pt x="13239" y="9755"/>
                  <a:pt x="13239" y="9755"/>
                  <a:pt x="13239" y="9755"/>
                </a:cubicBezTo>
                <a:cubicBezTo>
                  <a:pt x="13239" y="9755"/>
                  <a:pt x="13239" y="9406"/>
                  <a:pt x="13239" y="9406"/>
                </a:cubicBezTo>
                <a:cubicBezTo>
                  <a:pt x="13587" y="9755"/>
                  <a:pt x="13935" y="9406"/>
                  <a:pt x="13587" y="9058"/>
                </a:cubicBezTo>
                <a:cubicBezTo>
                  <a:pt x="13935" y="9058"/>
                  <a:pt x="14284" y="9058"/>
                  <a:pt x="14284" y="9058"/>
                </a:cubicBezTo>
                <a:cubicBezTo>
                  <a:pt x="14284" y="9058"/>
                  <a:pt x="14284" y="8710"/>
                  <a:pt x="14284" y="8710"/>
                </a:cubicBezTo>
                <a:cubicBezTo>
                  <a:pt x="14632" y="8361"/>
                  <a:pt x="14632" y="8361"/>
                  <a:pt x="14632" y="8361"/>
                </a:cubicBezTo>
                <a:cubicBezTo>
                  <a:pt x="14632" y="8361"/>
                  <a:pt x="14981" y="8361"/>
                  <a:pt x="14981" y="8013"/>
                </a:cubicBezTo>
                <a:cubicBezTo>
                  <a:pt x="15329" y="8361"/>
                  <a:pt x="15677" y="8013"/>
                  <a:pt x="15329" y="7665"/>
                </a:cubicBezTo>
                <a:cubicBezTo>
                  <a:pt x="15329" y="7665"/>
                  <a:pt x="15329" y="7665"/>
                  <a:pt x="14981" y="7665"/>
                </a:cubicBezTo>
                <a:cubicBezTo>
                  <a:pt x="15329" y="7665"/>
                  <a:pt x="15329" y="7665"/>
                  <a:pt x="15329" y="7665"/>
                </a:cubicBezTo>
                <a:cubicBezTo>
                  <a:pt x="15677" y="7316"/>
                  <a:pt x="15329" y="7316"/>
                  <a:pt x="15329" y="7316"/>
                </a:cubicBezTo>
                <a:cubicBezTo>
                  <a:pt x="14981" y="7316"/>
                  <a:pt x="14981" y="7316"/>
                  <a:pt x="14632" y="7316"/>
                </a:cubicBezTo>
                <a:cubicBezTo>
                  <a:pt x="14632" y="7665"/>
                  <a:pt x="14632" y="7665"/>
                  <a:pt x="14284" y="7665"/>
                </a:cubicBezTo>
                <a:close/>
                <a:moveTo>
                  <a:pt x="17419" y="17071"/>
                </a:moveTo>
                <a:cubicBezTo>
                  <a:pt x="17419" y="17071"/>
                  <a:pt x="17071" y="17071"/>
                  <a:pt x="17071" y="17071"/>
                </a:cubicBezTo>
                <a:cubicBezTo>
                  <a:pt x="17071" y="17071"/>
                  <a:pt x="16723" y="16723"/>
                  <a:pt x="16723" y="16723"/>
                </a:cubicBezTo>
                <a:cubicBezTo>
                  <a:pt x="16723" y="16723"/>
                  <a:pt x="16374" y="16374"/>
                  <a:pt x="16374" y="16374"/>
                </a:cubicBezTo>
                <a:cubicBezTo>
                  <a:pt x="16026" y="16026"/>
                  <a:pt x="16026" y="16026"/>
                  <a:pt x="15677" y="16026"/>
                </a:cubicBezTo>
                <a:cubicBezTo>
                  <a:pt x="15677" y="16026"/>
                  <a:pt x="15329" y="16374"/>
                  <a:pt x="15329" y="16374"/>
                </a:cubicBezTo>
                <a:cubicBezTo>
                  <a:pt x="15329" y="16026"/>
                  <a:pt x="14981" y="16026"/>
                  <a:pt x="14981" y="16026"/>
                </a:cubicBezTo>
                <a:cubicBezTo>
                  <a:pt x="14632" y="16026"/>
                  <a:pt x="14632" y="15677"/>
                  <a:pt x="14284" y="16026"/>
                </a:cubicBezTo>
                <a:cubicBezTo>
                  <a:pt x="14284" y="16026"/>
                  <a:pt x="14284" y="16026"/>
                  <a:pt x="14284" y="16374"/>
                </a:cubicBezTo>
                <a:cubicBezTo>
                  <a:pt x="13935" y="16026"/>
                  <a:pt x="14284" y="16026"/>
                  <a:pt x="14284" y="15677"/>
                </a:cubicBezTo>
                <a:cubicBezTo>
                  <a:pt x="13935" y="15677"/>
                  <a:pt x="13587" y="16026"/>
                  <a:pt x="13587" y="16026"/>
                </a:cubicBezTo>
                <a:cubicBezTo>
                  <a:pt x="13587" y="16026"/>
                  <a:pt x="13587" y="16026"/>
                  <a:pt x="13239" y="16026"/>
                </a:cubicBezTo>
                <a:cubicBezTo>
                  <a:pt x="13239" y="16374"/>
                  <a:pt x="13239" y="16374"/>
                  <a:pt x="13239" y="16374"/>
                </a:cubicBezTo>
                <a:cubicBezTo>
                  <a:pt x="13239" y="16374"/>
                  <a:pt x="12890" y="16374"/>
                  <a:pt x="12890" y="16374"/>
                </a:cubicBezTo>
                <a:cubicBezTo>
                  <a:pt x="12890" y="16723"/>
                  <a:pt x="12890" y="17071"/>
                  <a:pt x="12890" y="17419"/>
                </a:cubicBezTo>
                <a:cubicBezTo>
                  <a:pt x="13239" y="17419"/>
                  <a:pt x="12890" y="17768"/>
                  <a:pt x="12890" y="18116"/>
                </a:cubicBezTo>
                <a:cubicBezTo>
                  <a:pt x="12890" y="18116"/>
                  <a:pt x="12542" y="18465"/>
                  <a:pt x="12542" y="18465"/>
                </a:cubicBezTo>
                <a:cubicBezTo>
                  <a:pt x="12542" y="18813"/>
                  <a:pt x="12542" y="18813"/>
                  <a:pt x="12542" y="18813"/>
                </a:cubicBezTo>
                <a:cubicBezTo>
                  <a:pt x="12542" y="19161"/>
                  <a:pt x="12542" y="19161"/>
                  <a:pt x="12542" y="19510"/>
                </a:cubicBezTo>
                <a:cubicBezTo>
                  <a:pt x="12542" y="19510"/>
                  <a:pt x="12542" y="19510"/>
                  <a:pt x="12542" y="19858"/>
                </a:cubicBezTo>
                <a:cubicBezTo>
                  <a:pt x="14284" y="19510"/>
                  <a:pt x="16026" y="18465"/>
                  <a:pt x="17419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1" name="Shape"/>
          <p:cNvSpPr/>
          <p:nvPr/>
        </p:nvSpPr>
        <p:spPr>
          <a:xfrm>
            <a:off x="22203835" y="5880101"/>
            <a:ext cx="711597" cy="696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8" y="0"/>
                </a:moveTo>
                <a:cubicBezTo>
                  <a:pt x="12185" y="0"/>
                  <a:pt x="9415" y="2972"/>
                  <a:pt x="9415" y="6539"/>
                </a:cubicBezTo>
                <a:cubicBezTo>
                  <a:pt x="9415" y="8719"/>
                  <a:pt x="9415" y="8719"/>
                  <a:pt x="9415" y="8719"/>
                </a:cubicBezTo>
                <a:cubicBezTo>
                  <a:pt x="0" y="8719"/>
                  <a:pt x="0" y="8719"/>
                  <a:pt x="0" y="8719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4769" y="21600"/>
                  <a:pt x="14769" y="21600"/>
                  <a:pt x="14769" y="21600"/>
                </a:cubicBezTo>
                <a:cubicBezTo>
                  <a:pt x="14769" y="8719"/>
                  <a:pt x="14769" y="8719"/>
                  <a:pt x="14769" y="8719"/>
                </a:cubicBezTo>
                <a:cubicBezTo>
                  <a:pt x="12185" y="8719"/>
                  <a:pt x="12185" y="8719"/>
                  <a:pt x="12185" y="8719"/>
                </a:cubicBezTo>
                <a:cubicBezTo>
                  <a:pt x="12185" y="6539"/>
                  <a:pt x="12185" y="6539"/>
                  <a:pt x="12185" y="6539"/>
                </a:cubicBezTo>
                <a:cubicBezTo>
                  <a:pt x="12185" y="4558"/>
                  <a:pt x="13662" y="2972"/>
                  <a:pt x="15508" y="2972"/>
                </a:cubicBezTo>
                <a:cubicBezTo>
                  <a:pt x="17354" y="2972"/>
                  <a:pt x="18831" y="4558"/>
                  <a:pt x="18831" y="6539"/>
                </a:cubicBezTo>
                <a:cubicBezTo>
                  <a:pt x="18831" y="8719"/>
                  <a:pt x="18831" y="8719"/>
                  <a:pt x="18831" y="8719"/>
                </a:cubicBezTo>
                <a:cubicBezTo>
                  <a:pt x="21600" y="8719"/>
                  <a:pt x="21600" y="8719"/>
                  <a:pt x="21600" y="8719"/>
                </a:cubicBezTo>
                <a:cubicBezTo>
                  <a:pt x="21600" y="6539"/>
                  <a:pt x="21600" y="6539"/>
                  <a:pt x="21600" y="6539"/>
                </a:cubicBezTo>
                <a:cubicBezTo>
                  <a:pt x="21600" y="2972"/>
                  <a:pt x="18831" y="0"/>
                  <a:pt x="15508" y="0"/>
                </a:cubicBezTo>
                <a:close/>
                <a:moveTo>
                  <a:pt x="8492" y="18826"/>
                </a:moveTo>
                <a:cubicBezTo>
                  <a:pt x="6277" y="18826"/>
                  <a:pt x="6277" y="18826"/>
                  <a:pt x="6277" y="18826"/>
                </a:cubicBezTo>
                <a:cubicBezTo>
                  <a:pt x="6831" y="15457"/>
                  <a:pt x="6831" y="15457"/>
                  <a:pt x="6831" y="15457"/>
                </a:cubicBezTo>
                <a:cubicBezTo>
                  <a:pt x="6462" y="15061"/>
                  <a:pt x="6277" y="14862"/>
                  <a:pt x="6277" y="14268"/>
                </a:cubicBezTo>
                <a:cubicBezTo>
                  <a:pt x="6277" y="13673"/>
                  <a:pt x="6831" y="13079"/>
                  <a:pt x="7385" y="13079"/>
                </a:cubicBezTo>
                <a:cubicBezTo>
                  <a:pt x="7938" y="13079"/>
                  <a:pt x="8492" y="13673"/>
                  <a:pt x="8492" y="14268"/>
                </a:cubicBezTo>
                <a:cubicBezTo>
                  <a:pt x="8492" y="14862"/>
                  <a:pt x="8308" y="15061"/>
                  <a:pt x="7938" y="15457"/>
                </a:cubicBezTo>
                <a:lnTo>
                  <a:pt x="8492" y="18826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9FC9A6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2" name="Shape"/>
          <p:cNvSpPr/>
          <p:nvPr/>
        </p:nvSpPr>
        <p:spPr>
          <a:xfrm>
            <a:off x="17618628" y="3330591"/>
            <a:ext cx="853778" cy="1156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Shape"/>
          <p:cNvSpPr/>
          <p:nvPr/>
        </p:nvSpPr>
        <p:spPr>
          <a:xfrm>
            <a:off x="18309190" y="3441701"/>
            <a:ext cx="622796" cy="724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00" y="15000"/>
                </a:moveTo>
                <a:cubicBezTo>
                  <a:pt x="11400" y="15900"/>
                  <a:pt x="11400" y="15900"/>
                  <a:pt x="11400" y="15900"/>
                </a:cubicBezTo>
                <a:cubicBezTo>
                  <a:pt x="11700" y="19200"/>
                  <a:pt x="9300" y="21600"/>
                  <a:pt x="5700" y="21600"/>
                </a:cubicBezTo>
                <a:cubicBezTo>
                  <a:pt x="1800" y="21600"/>
                  <a:pt x="0" y="18300"/>
                  <a:pt x="0" y="14700"/>
                </a:cubicBezTo>
                <a:cubicBezTo>
                  <a:pt x="300" y="15000"/>
                  <a:pt x="1800" y="16200"/>
                  <a:pt x="2400" y="16200"/>
                </a:cubicBezTo>
                <a:cubicBezTo>
                  <a:pt x="2700" y="16200"/>
                  <a:pt x="3000" y="16200"/>
                  <a:pt x="3000" y="15900"/>
                </a:cubicBezTo>
                <a:cubicBezTo>
                  <a:pt x="4200" y="13200"/>
                  <a:pt x="5700" y="12600"/>
                  <a:pt x="8400" y="12600"/>
                </a:cubicBezTo>
                <a:cubicBezTo>
                  <a:pt x="9000" y="13800"/>
                  <a:pt x="10200" y="14700"/>
                  <a:pt x="11400" y="15000"/>
                </a:cubicBezTo>
                <a:close/>
                <a:moveTo>
                  <a:pt x="21600" y="2100"/>
                </a:moveTo>
                <a:cubicBezTo>
                  <a:pt x="21600" y="2700"/>
                  <a:pt x="21300" y="3300"/>
                  <a:pt x="21000" y="3900"/>
                </a:cubicBezTo>
                <a:cubicBezTo>
                  <a:pt x="20100" y="5700"/>
                  <a:pt x="16800" y="11700"/>
                  <a:pt x="15300" y="12900"/>
                </a:cubicBezTo>
                <a:cubicBezTo>
                  <a:pt x="14700" y="13500"/>
                  <a:pt x="13800" y="14100"/>
                  <a:pt x="12600" y="14100"/>
                </a:cubicBezTo>
                <a:cubicBezTo>
                  <a:pt x="10800" y="14100"/>
                  <a:pt x="9000" y="12300"/>
                  <a:pt x="9000" y="10200"/>
                </a:cubicBezTo>
                <a:cubicBezTo>
                  <a:pt x="9000" y="9300"/>
                  <a:pt x="9300" y="8400"/>
                  <a:pt x="10200" y="7800"/>
                </a:cubicBezTo>
                <a:cubicBezTo>
                  <a:pt x="17700" y="600"/>
                  <a:pt x="17700" y="600"/>
                  <a:pt x="17700" y="600"/>
                </a:cubicBezTo>
                <a:cubicBezTo>
                  <a:pt x="18300" y="300"/>
                  <a:pt x="18900" y="0"/>
                  <a:pt x="19500" y="0"/>
                </a:cubicBezTo>
                <a:cubicBezTo>
                  <a:pt x="20400" y="0"/>
                  <a:pt x="21600" y="900"/>
                  <a:pt x="21600" y="210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436C6E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Shape"/>
          <p:cNvSpPr/>
          <p:nvPr/>
        </p:nvSpPr>
        <p:spPr>
          <a:xfrm>
            <a:off x="13957301" y="6129866"/>
            <a:ext cx="119494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47" y="12388"/>
                </a:moveTo>
                <a:cubicBezTo>
                  <a:pt x="2367" y="12388"/>
                  <a:pt x="2367" y="12388"/>
                  <a:pt x="2367" y="12388"/>
                </a:cubicBezTo>
                <a:cubicBezTo>
                  <a:pt x="1184" y="12388"/>
                  <a:pt x="0" y="11753"/>
                  <a:pt x="0" y="10482"/>
                </a:cubicBezTo>
                <a:cubicBezTo>
                  <a:pt x="0" y="9212"/>
                  <a:pt x="0" y="6035"/>
                  <a:pt x="1479" y="6035"/>
                </a:cubicBezTo>
                <a:cubicBezTo>
                  <a:pt x="1775" y="6035"/>
                  <a:pt x="2959" y="6988"/>
                  <a:pt x="4438" y="6988"/>
                </a:cubicBezTo>
                <a:cubicBezTo>
                  <a:pt x="5030" y="6988"/>
                  <a:pt x="5326" y="6988"/>
                  <a:pt x="5918" y="6671"/>
                </a:cubicBezTo>
                <a:cubicBezTo>
                  <a:pt x="5918" y="6988"/>
                  <a:pt x="5918" y="7306"/>
                  <a:pt x="5918" y="7624"/>
                </a:cubicBezTo>
                <a:cubicBezTo>
                  <a:pt x="5918" y="8576"/>
                  <a:pt x="6214" y="9847"/>
                  <a:pt x="6805" y="10800"/>
                </a:cubicBezTo>
                <a:cubicBezTo>
                  <a:pt x="5622" y="10800"/>
                  <a:pt x="4438" y="11435"/>
                  <a:pt x="3847" y="12388"/>
                </a:cubicBezTo>
                <a:close/>
                <a:moveTo>
                  <a:pt x="4438" y="6035"/>
                </a:moveTo>
                <a:cubicBezTo>
                  <a:pt x="2959" y="6035"/>
                  <a:pt x="1479" y="4765"/>
                  <a:pt x="1479" y="2859"/>
                </a:cubicBezTo>
                <a:cubicBezTo>
                  <a:pt x="1479" y="1271"/>
                  <a:pt x="2959" y="0"/>
                  <a:pt x="4438" y="0"/>
                </a:cubicBezTo>
                <a:cubicBezTo>
                  <a:pt x="5918" y="0"/>
                  <a:pt x="7397" y="1271"/>
                  <a:pt x="7397" y="2859"/>
                </a:cubicBezTo>
                <a:cubicBezTo>
                  <a:pt x="7397" y="4765"/>
                  <a:pt x="5918" y="6035"/>
                  <a:pt x="4438" y="6035"/>
                </a:cubicBezTo>
                <a:close/>
                <a:moveTo>
                  <a:pt x="15682" y="21600"/>
                </a:moveTo>
                <a:cubicBezTo>
                  <a:pt x="5918" y="21600"/>
                  <a:pt x="5918" y="21600"/>
                  <a:pt x="5918" y="21600"/>
                </a:cubicBezTo>
                <a:cubicBezTo>
                  <a:pt x="4142" y="21600"/>
                  <a:pt x="2959" y="20329"/>
                  <a:pt x="2959" y="18424"/>
                </a:cubicBezTo>
                <a:cubicBezTo>
                  <a:pt x="2959" y="15565"/>
                  <a:pt x="3551" y="11435"/>
                  <a:pt x="6805" y="11435"/>
                </a:cubicBezTo>
                <a:cubicBezTo>
                  <a:pt x="7397" y="11435"/>
                  <a:pt x="8581" y="13024"/>
                  <a:pt x="10948" y="13024"/>
                </a:cubicBezTo>
                <a:cubicBezTo>
                  <a:pt x="13019" y="13024"/>
                  <a:pt x="14499" y="11435"/>
                  <a:pt x="14795" y="11435"/>
                </a:cubicBezTo>
                <a:cubicBezTo>
                  <a:pt x="18345" y="11435"/>
                  <a:pt x="18937" y="15565"/>
                  <a:pt x="18937" y="18424"/>
                </a:cubicBezTo>
                <a:cubicBezTo>
                  <a:pt x="18937" y="20329"/>
                  <a:pt x="17753" y="21600"/>
                  <a:pt x="15682" y="21600"/>
                </a:cubicBezTo>
                <a:close/>
                <a:moveTo>
                  <a:pt x="10948" y="12388"/>
                </a:moveTo>
                <a:cubicBezTo>
                  <a:pt x="8581" y="12388"/>
                  <a:pt x="6510" y="10165"/>
                  <a:pt x="6510" y="7624"/>
                </a:cubicBezTo>
                <a:cubicBezTo>
                  <a:pt x="6510" y="5082"/>
                  <a:pt x="8581" y="2859"/>
                  <a:pt x="10948" y="2859"/>
                </a:cubicBezTo>
                <a:cubicBezTo>
                  <a:pt x="13315" y="2859"/>
                  <a:pt x="15090" y="5082"/>
                  <a:pt x="15090" y="7624"/>
                </a:cubicBezTo>
                <a:cubicBezTo>
                  <a:pt x="15090" y="10165"/>
                  <a:pt x="13315" y="12388"/>
                  <a:pt x="10948" y="12388"/>
                </a:cubicBezTo>
                <a:close/>
                <a:moveTo>
                  <a:pt x="17458" y="6035"/>
                </a:moveTo>
                <a:cubicBezTo>
                  <a:pt x="15682" y="6035"/>
                  <a:pt x="14499" y="4765"/>
                  <a:pt x="14499" y="2859"/>
                </a:cubicBezTo>
                <a:cubicBezTo>
                  <a:pt x="14499" y="1271"/>
                  <a:pt x="15682" y="0"/>
                  <a:pt x="17458" y="0"/>
                </a:cubicBezTo>
                <a:cubicBezTo>
                  <a:pt x="18937" y="0"/>
                  <a:pt x="20121" y="1271"/>
                  <a:pt x="20121" y="2859"/>
                </a:cubicBezTo>
                <a:cubicBezTo>
                  <a:pt x="20121" y="4765"/>
                  <a:pt x="18937" y="6035"/>
                  <a:pt x="17458" y="6035"/>
                </a:cubicBezTo>
                <a:close/>
                <a:moveTo>
                  <a:pt x="19529" y="12388"/>
                </a:moveTo>
                <a:cubicBezTo>
                  <a:pt x="18049" y="12388"/>
                  <a:pt x="18049" y="12388"/>
                  <a:pt x="18049" y="12388"/>
                </a:cubicBezTo>
                <a:cubicBezTo>
                  <a:pt x="17162" y="11435"/>
                  <a:pt x="16274" y="10800"/>
                  <a:pt x="15090" y="10800"/>
                </a:cubicBezTo>
                <a:cubicBezTo>
                  <a:pt x="15682" y="9847"/>
                  <a:pt x="15978" y="8576"/>
                  <a:pt x="15978" y="7624"/>
                </a:cubicBezTo>
                <a:cubicBezTo>
                  <a:pt x="15978" y="7306"/>
                  <a:pt x="15978" y="6988"/>
                  <a:pt x="15978" y="6671"/>
                </a:cubicBezTo>
                <a:cubicBezTo>
                  <a:pt x="16274" y="6988"/>
                  <a:pt x="16866" y="6988"/>
                  <a:pt x="17458" y="6988"/>
                </a:cubicBezTo>
                <a:cubicBezTo>
                  <a:pt x="18937" y="6988"/>
                  <a:pt x="20121" y="6035"/>
                  <a:pt x="20416" y="6035"/>
                </a:cubicBezTo>
                <a:cubicBezTo>
                  <a:pt x="21600" y="6035"/>
                  <a:pt x="21600" y="9212"/>
                  <a:pt x="21600" y="10482"/>
                </a:cubicBezTo>
                <a:cubicBezTo>
                  <a:pt x="21600" y="11753"/>
                  <a:pt x="20712" y="12388"/>
                  <a:pt x="19529" y="1238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Shape"/>
          <p:cNvSpPr/>
          <p:nvPr/>
        </p:nvSpPr>
        <p:spPr>
          <a:xfrm flipH="1">
            <a:off x="20586543" y="10320863"/>
            <a:ext cx="853778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6" name="Shape"/>
          <p:cNvSpPr/>
          <p:nvPr/>
        </p:nvSpPr>
        <p:spPr>
          <a:xfrm rot="16200000" flipH="1">
            <a:off x="19673809" y="10616946"/>
            <a:ext cx="853779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COMMUNITY"/>
          <p:cNvSpPr txBox="1"/>
          <p:nvPr/>
        </p:nvSpPr>
        <p:spPr>
          <a:xfrm>
            <a:off x="13254697" y="4667715"/>
            <a:ext cx="260015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436C6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COMMUNITY</a:t>
            </a:r>
          </a:p>
        </p:txBody>
      </p:sp>
      <p:sp>
        <p:nvSpPr>
          <p:cNvPr id="208" name="FLEXIBLE"/>
          <p:cNvSpPr txBox="1"/>
          <p:nvPr/>
        </p:nvSpPr>
        <p:spPr>
          <a:xfrm>
            <a:off x="21664104" y="9427966"/>
            <a:ext cx="19270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2E537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FLEXIBLE</a:t>
            </a:r>
          </a:p>
        </p:txBody>
      </p:sp>
      <p:sp>
        <p:nvSpPr>
          <p:cNvPr id="209" name="GRAPHICS"/>
          <p:cNvSpPr txBox="1"/>
          <p:nvPr/>
        </p:nvSpPr>
        <p:spPr>
          <a:xfrm>
            <a:off x="17246339" y="1505428"/>
            <a:ext cx="209340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79997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210" name="OPEN SOURCE"/>
          <p:cNvSpPr txBox="1"/>
          <p:nvPr/>
        </p:nvSpPr>
        <p:spPr>
          <a:xfrm>
            <a:off x="20751609" y="4674065"/>
            <a:ext cx="3006991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9FC9A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OPEN SOURCE</a:t>
            </a:r>
          </a:p>
        </p:txBody>
      </p:sp>
      <p:sp>
        <p:nvSpPr>
          <p:cNvPr id="211" name="Open Source…"/>
          <p:cNvSpPr txBox="1"/>
          <p:nvPr/>
        </p:nvSpPr>
        <p:spPr>
          <a:xfrm>
            <a:off x="1464426" y="4393685"/>
            <a:ext cx="9067577" cy="741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Source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Easy to get started with: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Compatible with all systems, great support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Large Community: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R-packages, pipelines, tutorials, help pages</a:t>
            </a:r>
          </a:p>
          <a:p>
            <a:pPr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Flexible Language: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Plugins, git/github, R Shiny, Rmarkdown, …</a:t>
            </a:r>
          </a:p>
          <a:p>
            <a:pPr marL="914171" lvl="1" indent="0"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Customisable Graphics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R</a:t>
            </a:r>
            <a:r>
              <a:t> has its </a:t>
            </a:r>
            <a:r>
              <a:rPr b="1"/>
              <a:t>limitations</a:t>
            </a:r>
            <a:r>
              <a:t>, but now fewer than ever</a:t>
            </a:r>
          </a:p>
        </p:txBody>
      </p:sp>
      <p:sp>
        <p:nvSpPr>
          <p:cNvPr id="212" name="4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3" name="Shape"/>
          <p:cNvSpPr/>
          <p:nvPr/>
        </p:nvSpPr>
        <p:spPr>
          <a:xfrm>
            <a:off x="15392593" y="10215284"/>
            <a:ext cx="1169374" cy="11702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2" y="5308"/>
                </a:moveTo>
                <a:cubicBezTo>
                  <a:pt x="17244" y="5308"/>
                  <a:pt x="18514" y="4027"/>
                  <a:pt x="18514" y="2563"/>
                </a:cubicBezTo>
                <a:cubicBezTo>
                  <a:pt x="18514" y="1098"/>
                  <a:pt x="17244" y="0"/>
                  <a:pt x="15792" y="0"/>
                </a:cubicBezTo>
                <a:cubicBezTo>
                  <a:pt x="14521" y="0"/>
                  <a:pt x="13250" y="1098"/>
                  <a:pt x="13250" y="2563"/>
                </a:cubicBezTo>
                <a:cubicBezTo>
                  <a:pt x="13250" y="4027"/>
                  <a:pt x="14521" y="5308"/>
                  <a:pt x="15792" y="5308"/>
                </a:cubicBezTo>
                <a:close/>
                <a:moveTo>
                  <a:pt x="10528" y="16475"/>
                </a:moveTo>
                <a:cubicBezTo>
                  <a:pt x="10528" y="15925"/>
                  <a:pt x="10528" y="15925"/>
                  <a:pt x="10528" y="15925"/>
                </a:cubicBezTo>
                <a:cubicBezTo>
                  <a:pt x="10528" y="15376"/>
                  <a:pt x="10709" y="14827"/>
                  <a:pt x="11254" y="14461"/>
                </a:cubicBezTo>
                <a:cubicBezTo>
                  <a:pt x="11254" y="12264"/>
                  <a:pt x="11254" y="12264"/>
                  <a:pt x="11254" y="12264"/>
                </a:cubicBezTo>
                <a:cubicBezTo>
                  <a:pt x="8713" y="12264"/>
                  <a:pt x="8713" y="12264"/>
                  <a:pt x="8713" y="12264"/>
                </a:cubicBezTo>
                <a:cubicBezTo>
                  <a:pt x="7805" y="12264"/>
                  <a:pt x="7079" y="11532"/>
                  <a:pt x="7079" y="10617"/>
                </a:cubicBezTo>
                <a:cubicBezTo>
                  <a:pt x="7079" y="10434"/>
                  <a:pt x="7079" y="10251"/>
                  <a:pt x="7079" y="10251"/>
                </a:cubicBezTo>
                <a:cubicBezTo>
                  <a:pt x="7079" y="9519"/>
                  <a:pt x="7079" y="9519"/>
                  <a:pt x="7079" y="9519"/>
                </a:cubicBezTo>
                <a:cubicBezTo>
                  <a:pt x="7442" y="9519"/>
                  <a:pt x="7442" y="9519"/>
                  <a:pt x="7442" y="9519"/>
                </a:cubicBezTo>
                <a:cubicBezTo>
                  <a:pt x="7805" y="9153"/>
                  <a:pt x="8168" y="8969"/>
                  <a:pt x="8713" y="8969"/>
                </a:cubicBezTo>
                <a:cubicBezTo>
                  <a:pt x="11072" y="8969"/>
                  <a:pt x="11072" y="8969"/>
                  <a:pt x="11072" y="8969"/>
                </a:cubicBezTo>
                <a:cubicBezTo>
                  <a:pt x="11072" y="8786"/>
                  <a:pt x="11072" y="8786"/>
                  <a:pt x="11072" y="8603"/>
                </a:cubicBezTo>
                <a:cubicBezTo>
                  <a:pt x="11072" y="2563"/>
                  <a:pt x="11072" y="2563"/>
                  <a:pt x="11072" y="2563"/>
                </a:cubicBezTo>
                <a:cubicBezTo>
                  <a:pt x="11072" y="2197"/>
                  <a:pt x="10528" y="1647"/>
                  <a:pt x="10165" y="1647"/>
                </a:cubicBezTo>
                <a:cubicBezTo>
                  <a:pt x="2723" y="1647"/>
                  <a:pt x="2723" y="1647"/>
                  <a:pt x="2723" y="1647"/>
                </a:cubicBezTo>
                <a:cubicBezTo>
                  <a:pt x="2178" y="1647"/>
                  <a:pt x="1815" y="2197"/>
                  <a:pt x="1815" y="2563"/>
                </a:cubicBezTo>
                <a:cubicBezTo>
                  <a:pt x="1815" y="8603"/>
                  <a:pt x="1815" y="8603"/>
                  <a:pt x="1815" y="8603"/>
                </a:cubicBezTo>
                <a:cubicBezTo>
                  <a:pt x="1815" y="9153"/>
                  <a:pt x="2178" y="9519"/>
                  <a:pt x="2723" y="9519"/>
                </a:cubicBezTo>
                <a:cubicBezTo>
                  <a:pt x="5627" y="9519"/>
                  <a:pt x="5627" y="9519"/>
                  <a:pt x="5627" y="9519"/>
                </a:cubicBezTo>
                <a:cubicBezTo>
                  <a:pt x="5627" y="10434"/>
                  <a:pt x="5627" y="10434"/>
                  <a:pt x="5627" y="10434"/>
                </a:cubicBezTo>
                <a:cubicBezTo>
                  <a:pt x="4719" y="10434"/>
                  <a:pt x="4719" y="10434"/>
                  <a:pt x="4719" y="10434"/>
                </a:cubicBezTo>
                <a:cubicBezTo>
                  <a:pt x="4175" y="10434"/>
                  <a:pt x="3812" y="10617"/>
                  <a:pt x="3812" y="11349"/>
                </a:cubicBezTo>
                <a:cubicBezTo>
                  <a:pt x="363" y="11349"/>
                  <a:pt x="363" y="11349"/>
                  <a:pt x="363" y="11349"/>
                </a:cubicBezTo>
                <a:cubicBezTo>
                  <a:pt x="182" y="11349"/>
                  <a:pt x="0" y="11349"/>
                  <a:pt x="0" y="11715"/>
                </a:cubicBezTo>
                <a:cubicBezTo>
                  <a:pt x="0" y="12631"/>
                  <a:pt x="0" y="12631"/>
                  <a:pt x="0" y="12631"/>
                </a:cubicBezTo>
                <a:cubicBezTo>
                  <a:pt x="0" y="12814"/>
                  <a:pt x="182" y="12997"/>
                  <a:pt x="363" y="12997"/>
                </a:cubicBezTo>
                <a:cubicBezTo>
                  <a:pt x="1634" y="12997"/>
                  <a:pt x="1634" y="12997"/>
                  <a:pt x="1634" y="12997"/>
                </a:cubicBezTo>
                <a:cubicBezTo>
                  <a:pt x="1634" y="21600"/>
                  <a:pt x="1634" y="21600"/>
                  <a:pt x="1634" y="21600"/>
                </a:cubicBezTo>
                <a:cubicBezTo>
                  <a:pt x="11435" y="21600"/>
                  <a:pt x="11435" y="21600"/>
                  <a:pt x="11435" y="21600"/>
                </a:cubicBezTo>
                <a:cubicBezTo>
                  <a:pt x="11435" y="17573"/>
                  <a:pt x="11435" y="17573"/>
                  <a:pt x="11435" y="17573"/>
                </a:cubicBezTo>
                <a:cubicBezTo>
                  <a:pt x="11435" y="17573"/>
                  <a:pt x="10528" y="17390"/>
                  <a:pt x="10528" y="16475"/>
                </a:cubicBezTo>
                <a:close/>
                <a:moveTo>
                  <a:pt x="3993" y="8237"/>
                </a:moveTo>
                <a:cubicBezTo>
                  <a:pt x="3449" y="8237"/>
                  <a:pt x="3086" y="7871"/>
                  <a:pt x="3086" y="7322"/>
                </a:cubicBezTo>
                <a:cubicBezTo>
                  <a:pt x="3086" y="3844"/>
                  <a:pt x="3086" y="3844"/>
                  <a:pt x="3086" y="3844"/>
                </a:cubicBezTo>
                <a:cubicBezTo>
                  <a:pt x="3086" y="3478"/>
                  <a:pt x="3449" y="3112"/>
                  <a:pt x="3993" y="3112"/>
                </a:cubicBezTo>
                <a:cubicBezTo>
                  <a:pt x="8894" y="3112"/>
                  <a:pt x="8894" y="3112"/>
                  <a:pt x="8894" y="3112"/>
                </a:cubicBezTo>
                <a:cubicBezTo>
                  <a:pt x="9257" y="3112"/>
                  <a:pt x="9802" y="3478"/>
                  <a:pt x="9802" y="3844"/>
                </a:cubicBezTo>
                <a:cubicBezTo>
                  <a:pt x="9802" y="7322"/>
                  <a:pt x="9802" y="7322"/>
                  <a:pt x="9802" y="7322"/>
                </a:cubicBezTo>
                <a:cubicBezTo>
                  <a:pt x="9802" y="7871"/>
                  <a:pt x="9257" y="8237"/>
                  <a:pt x="8894" y="8237"/>
                </a:cubicBezTo>
                <a:lnTo>
                  <a:pt x="3993" y="8237"/>
                </a:lnTo>
                <a:close/>
                <a:moveTo>
                  <a:pt x="7805" y="10434"/>
                </a:moveTo>
                <a:cubicBezTo>
                  <a:pt x="7805" y="10983"/>
                  <a:pt x="8168" y="11532"/>
                  <a:pt x="8713" y="11532"/>
                </a:cubicBezTo>
                <a:cubicBezTo>
                  <a:pt x="11072" y="11532"/>
                  <a:pt x="11072" y="11532"/>
                  <a:pt x="11072" y="11532"/>
                </a:cubicBezTo>
                <a:cubicBezTo>
                  <a:pt x="11435" y="11532"/>
                  <a:pt x="11798" y="11532"/>
                  <a:pt x="11798" y="11532"/>
                </a:cubicBezTo>
                <a:cubicBezTo>
                  <a:pt x="11798" y="13912"/>
                  <a:pt x="11798" y="13912"/>
                  <a:pt x="11798" y="13912"/>
                </a:cubicBezTo>
                <a:cubicBezTo>
                  <a:pt x="13250" y="13912"/>
                  <a:pt x="13250" y="13912"/>
                  <a:pt x="13250" y="13912"/>
                </a:cubicBezTo>
                <a:cubicBezTo>
                  <a:pt x="13250" y="8420"/>
                  <a:pt x="13250" y="8420"/>
                  <a:pt x="13250" y="8420"/>
                </a:cubicBezTo>
                <a:cubicBezTo>
                  <a:pt x="13250" y="7322"/>
                  <a:pt x="13976" y="6041"/>
                  <a:pt x="15066" y="6041"/>
                </a:cubicBezTo>
                <a:cubicBezTo>
                  <a:pt x="19059" y="6041"/>
                  <a:pt x="19059" y="6041"/>
                  <a:pt x="19059" y="6041"/>
                </a:cubicBezTo>
                <a:cubicBezTo>
                  <a:pt x="18696" y="5858"/>
                  <a:pt x="18151" y="5675"/>
                  <a:pt x="17607" y="5675"/>
                </a:cubicBezTo>
                <a:cubicBezTo>
                  <a:pt x="14158" y="5675"/>
                  <a:pt x="14158" y="5675"/>
                  <a:pt x="14158" y="5675"/>
                </a:cubicBezTo>
                <a:cubicBezTo>
                  <a:pt x="11980" y="5675"/>
                  <a:pt x="11980" y="7871"/>
                  <a:pt x="11980" y="7871"/>
                </a:cubicBezTo>
                <a:cubicBezTo>
                  <a:pt x="11980" y="7871"/>
                  <a:pt x="11617" y="9153"/>
                  <a:pt x="11435" y="9336"/>
                </a:cubicBezTo>
                <a:cubicBezTo>
                  <a:pt x="11254" y="9519"/>
                  <a:pt x="11254" y="9519"/>
                  <a:pt x="11072" y="9519"/>
                </a:cubicBezTo>
                <a:cubicBezTo>
                  <a:pt x="8713" y="9519"/>
                  <a:pt x="8713" y="9519"/>
                  <a:pt x="8713" y="9519"/>
                </a:cubicBezTo>
                <a:cubicBezTo>
                  <a:pt x="8168" y="9519"/>
                  <a:pt x="7805" y="9885"/>
                  <a:pt x="7805" y="10434"/>
                </a:cubicBezTo>
                <a:close/>
                <a:moveTo>
                  <a:pt x="19966" y="6956"/>
                </a:moveTo>
                <a:cubicBezTo>
                  <a:pt x="15429" y="6956"/>
                  <a:pt x="15429" y="6956"/>
                  <a:pt x="15429" y="6956"/>
                </a:cubicBezTo>
                <a:cubicBezTo>
                  <a:pt x="14521" y="6956"/>
                  <a:pt x="13795" y="7688"/>
                  <a:pt x="13795" y="8603"/>
                </a:cubicBezTo>
                <a:cubicBezTo>
                  <a:pt x="13795" y="14827"/>
                  <a:pt x="13795" y="14827"/>
                  <a:pt x="13795" y="14827"/>
                </a:cubicBezTo>
                <a:cubicBezTo>
                  <a:pt x="12343" y="14827"/>
                  <a:pt x="12343" y="14827"/>
                  <a:pt x="12343" y="14827"/>
                </a:cubicBezTo>
                <a:cubicBezTo>
                  <a:pt x="11798" y="14827"/>
                  <a:pt x="11254" y="15193"/>
                  <a:pt x="11254" y="15742"/>
                </a:cubicBezTo>
                <a:cubicBezTo>
                  <a:pt x="11254" y="16108"/>
                  <a:pt x="11254" y="16108"/>
                  <a:pt x="11254" y="16108"/>
                </a:cubicBezTo>
                <a:cubicBezTo>
                  <a:pt x="11254" y="16658"/>
                  <a:pt x="11617" y="16841"/>
                  <a:pt x="11980" y="16841"/>
                </a:cubicBezTo>
                <a:cubicBezTo>
                  <a:pt x="15247" y="16841"/>
                  <a:pt x="15247" y="16841"/>
                  <a:pt x="15247" y="16841"/>
                </a:cubicBezTo>
                <a:cubicBezTo>
                  <a:pt x="15247" y="17756"/>
                  <a:pt x="15247" y="17756"/>
                  <a:pt x="15247" y="17756"/>
                </a:cubicBezTo>
                <a:cubicBezTo>
                  <a:pt x="14703" y="17756"/>
                  <a:pt x="14703" y="17756"/>
                  <a:pt x="14703" y="17756"/>
                </a:cubicBezTo>
                <a:cubicBezTo>
                  <a:pt x="14703" y="17756"/>
                  <a:pt x="13432" y="17756"/>
                  <a:pt x="13432" y="19037"/>
                </a:cubicBezTo>
                <a:cubicBezTo>
                  <a:pt x="13432" y="20685"/>
                  <a:pt x="13432" y="20685"/>
                  <a:pt x="13432" y="20685"/>
                </a:cubicBezTo>
                <a:cubicBezTo>
                  <a:pt x="13432" y="21051"/>
                  <a:pt x="13795" y="21417"/>
                  <a:pt x="14158" y="21417"/>
                </a:cubicBezTo>
                <a:cubicBezTo>
                  <a:pt x="14521" y="21417"/>
                  <a:pt x="14703" y="21051"/>
                  <a:pt x="14703" y="20685"/>
                </a:cubicBezTo>
                <a:cubicBezTo>
                  <a:pt x="14703" y="19220"/>
                  <a:pt x="14703" y="19220"/>
                  <a:pt x="14703" y="19220"/>
                </a:cubicBezTo>
                <a:cubicBezTo>
                  <a:pt x="17062" y="19220"/>
                  <a:pt x="17062" y="19220"/>
                  <a:pt x="17062" y="19220"/>
                </a:cubicBezTo>
                <a:cubicBezTo>
                  <a:pt x="17062" y="20685"/>
                  <a:pt x="17062" y="20685"/>
                  <a:pt x="17062" y="20685"/>
                </a:cubicBezTo>
                <a:cubicBezTo>
                  <a:pt x="17062" y="21051"/>
                  <a:pt x="17425" y="21417"/>
                  <a:pt x="17788" y="21417"/>
                </a:cubicBezTo>
                <a:cubicBezTo>
                  <a:pt x="18151" y="21417"/>
                  <a:pt x="18514" y="21051"/>
                  <a:pt x="18514" y="20685"/>
                </a:cubicBezTo>
                <a:cubicBezTo>
                  <a:pt x="18514" y="19037"/>
                  <a:pt x="18514" y="19037"/>
                  <a:pt x="18514" y="19037"/>
                </a:cubicBezTo>
                <a:cubicBezTo>
                  <a:pt x="18514" y="17756"/>
                  <a:pt x="17244" y="17756"/>
                  <a:pt x="17244" y="17756"/>
                </a:cubicBezTo>
                <a:cubicBezTo>
                  <a:pt x="16699" y="17756"/>
                  <a:pt x="16699" y="17756"/>
                  <a:pt x="16699" y="17756"/>
                </a:cubicBezTo>
                <a:cubicBezTo>
                  <a:pt x="16699" y="16841"/>
                  <a:pt x="16699" y="16841"/>
                  <a:pt x="16699" y="16841"/>
                </a:cubicBezTo>
                <a:cubicBezTo>
                  <a:pt x="20148" y="16841"/>
                  <a:pt x="20148" y="16841"/>
                  <a:pt x="20148" y="16841"/>
                </a:cubicBezTo>
                <a:cubicBezTo>
                  <a:pt x="20874" y="16841"/>
                  <a:pt x="21600" y="16292"/>
                  <a:pt x="21600" y="15559"/>
                </a:cubicBezTo>
                <a:cubicBezTo>
                  <a:pt x="21600" y="8603"/>
                  <a:pt x="21600" y="8603"/>
                  <a:pt x="21600" y="8603"/>
                </a:cubicBezTo>
                <a:cubicBezTo>
                  <a:pt x="21600" y="7688"/>
                  <a:pt x="20874" y="6956"/>
                  <a:pt x="19966" y="695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4" name="EASY START"/>
          <p:cNvSpPr txBox="1"/>
          <p:nvPr/>
        </p:nvSpPr>
        <p:spPr>
          <a:xfrm>
            <a:off x="12545628" y="9427966"/>
            <a:ext cx="260015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EASY START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-1" y="-10645"/>
            <a:ext cx="24371301" cy="3633948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DA8522">
                    <a:alpha val="60910"/>
                  </a:srgbClr>
                </a:solidFill>
              </a:defRPr>
            </a:pPr>
            <a:endParaRPr/>
          </a:p>
        </p:txBody>
      </p:sp>
      <p:grpSp>
        <p:nvGrpSpPr>
          <p:cNvPr id="220" name="Group"/>
          <p:cNvGrpSpPr/>
          <p:nvPr/>
        </p:nvGrpSpPr>
        <p:grpSpPr>
          <a:xfrm>
            <a:off x="9314240" y="1013664"/>
            <a:ext cx="8858947" cy="1585330"/>
            <a:chOff x="0" y="0"/>
            <a:chExt cx="8858946" cy="1585328"/>
          </a:xfrm>
        </p:grpSpPr>
        <p:sp>
          <p:nvSpPr>
            <p:cNvPr id="217" name="FROM EXCEL TO R"/>
            <p:cNvSpPr txBox="1"/>
            <p:nvPr/>
          </p:nvSpPr>
          <p:spPr>
            <a:xfrm>
              <a:off x="0" y="771919"/>
              <a:ext cx="8858947" cy="813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8" name="A COMPARISON"/>
            <p:cNvSpPr txBox="1"/>
            <p:nvPr/>
          </p:nvSpPr>
          <p:spPr>
            <a:xfrm>
              <a:off x="2523045" y="0"/>
              <a:ext cx="4401488" cy="368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COMPARISON</a:t>
              </a:r>
            </a:p>
          </p:txBody>
        </p:sp>
        <p:sp>
          <p:nvSpPr>
            <p:cNvPr id="219" name="Line"/>
            <p:cNvSpPr/>
            <p:nvPr/>
          </p:nvSpPr>
          <p:spPr>
            <a:xfrm>
              <a:off x="132227" y="164124"/>
              <a:ext cx="2022258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1" name="5"/>
          <p:cNvSpPr txBox="1"/>
          <p:nvPr/>
        </p:nvSpPr>
        <p:spPr>
          <a:xfrm>
            <a:off x="374649" y="13061950"/>
            <a:ext cx="413743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5</a:t>
            </a:r>
          </a:p>
          <a:p>
            <a:pPr lvl="1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" name="Oval 7"/>
          <p:cNvSpPr/>
          <p:nvPr/>
        </p:nvSpPr>
        <p:spPr>
          <a:xfrm>
            <a:off x="16537857" y="6434562"/>
            <a:ext cx="2220632" cy="2223392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3" name="Oval 9"/>
          <p:cNvSpPr/>
          <p:nvPr/>
        </p:nvSpPr>
        <p:spPr>
          <a:xfrm>
            <a:off x="5964717" y="6434562"/>
            <a:ext cx="2223392" cy="2223392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Freeform 15"/>
          <p:cNvSpPr/>
          <p:nvPr/>
        </p:nvSpPr>
        <p:spPr>
          <a:xfrm>
            <a:off x="17646792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971"/>
                </a:moveTo>
                <a:cubicBezTo>
                  <a:pt x="0" y="6393"/>
                  <a:pt x="0" y="6393"/>
                  <a:pt x="0" y="6393"/>
                </a:cubicBezTo>
                <a:cubicBezTo>
                  <a:pt x="2924" y="6393"/>
                  <a:pt x="5283" y="10204"/>
                  <a:pt x="5283" y="14929"/>
                </a:cubicBezTo>
                <a:cubicBezTo>
                  <a:pt x="5283" y="17629"/>
                  <a:pt x="4497" y="20012"/>
                  <a:pt x="3293" y="21600"/>
                </a:cubicBezTo>
                <a:cubicBezTo>
                  <a:pt x="19143" y="21600"/>
                  <a:pt x="19143" y="21600"/>
                  <a:pt x="19143" y="21600"/>
                </a:cubicBezTo>
                <a:cubicBezTo>
                  <a:pt x="20494" y="21600"/>
                  <a:pt x="21600" y="19813"/>
                  <a:pt x="21600" y="17629"/>
                </a:cubicBezTo>
                <a:cubicBezTo>
                  <a:pt x="21600" y="3971"/>
                  <a:pt x="21600" y="3971"/>
                  <a:pt x="21600" y="3971"/>
                </a:cubicBezTo>
                <a:cubicBezTo>
                  <a:pt x="21600" y="1747"/>
                  <a:pt x="20494" y="0"/>
                  <a:pt x="19143" y="0"/>
                </a:cubicBezTo>
                <a:cubicBezTo>
                  <a:pt x="2457" y="0"/>
                  <a:pt x="2457" y="0"/>
                  <a:pt x="2457" y="0"/>
                </a:cubicBezTo>
                <a:cubicBezTo>
                  <a:pt x="1106" y="0"/>
                  <a:pt x="0" y="1747"/>
                  <a:pt x="0" y="3971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5" name="Freeform 17"/>
          <p:cNvSpPr/>
          <p:nvPr/>
        </p:nvSpPr>
        <p:spPr>
          <a:xfrm>
            <a:off x="1119265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971"/>
                </a:moveTo>
                <a:cubicBezTo>
                  <a:pt x="21600" y="6393"/>
                  <a:pt x="21600" y="6393"/>
                  <a:pt x="21600" y="6393"/>
                </a:cubicBezTo>
                <a:cubicBezTo>
                  <a:pt x="18676" y="6393"/>
                  <a:pt x="16317" y="10204"/>
                  <a:pt x="16317" y="14929"/>
                </a:cubicBezTo>
                <a:cubicBezTo>
                  <a:pt x="16317" y="17629"/>
                  <a:pt x="17103" y="20012"/>
                  <a:pt x="18307" y="21600"/>
                </a:cubicBezTo>
                <a:cubicBezTo>
                  <a:pt x="2457" y="21600"/>
                  <a:pt x="2457" y="21600"/>
                  <a:pt x="2457" y="21600"/>
                </a:cubicBezTo>
                <a:cubicBezTo>
                  <a:pt x="1106" y="21600"/>
                  <a:pt x="0" y="19813"/>
                  <a:pt x="0" y="17629"/>
                </a:cubicBezTo>
                <a:cubicBezTo>
                  <a:pt x="0" y="3971"/>
                  <a:pt x="0" y="3971"/>
                  <a:pt x="0" y="3971"/>
                </a:cubicBezTo>
                <a:cubicBezTo>
                  <a:pt x="0" y="1747"/>
                  <a:pt x="1106" y="0"/>
                  <a:pt x="2457" y="0"/>
                </a:cubicBezTo>
                <a:cubicBezTo>
                  <a:pt x="19143" y="0"/>
                  <a:pt x="19143" y="0"/>
                  <a:pt x="19143" y="0"/>
                </a:cubicBezTo>
                <a:cubicBezTo>
                  <a:pt x="20494" y="0"/>
                  <a:pt x="21600" y="1747"/>
                  <a:pt x="21600" y="3971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29" name="Group"/>
          <p:cNvGrpSpPr/>
          <p:nvPr/>
        </p:nvGrpSpPr>
        <p:grpSpPr>
          <a:xfrm>
            <a:off x="16841623" y="6671938"/>
            <a:ext cx="1613099" cy="1652297"/>
            <a:chOff x="0" y="-28817"/>
            <a:chExt cx="1613098" cy="1652295"/>
          </a:xfrm>
        </p:grpSpPr>
        <p:sp>
          <p:nvSpPr>
            <p:cNvPr id="226" name="Oval"/>
            <p:cNvSpPr/>
            <p:nvPr/>
          </p:nvSpPr>
          <p:spPr>
            <a:xfrm>
              <a:off x="0" y="33156"/>
              <a:ext cx="1613099" cy="1590323"/>
            </a:xfrm>
            <a:prstGeom prst="ellipse">
              <a:avLst/>
            </a:prstGeom>
            <a:solidFill>
              <a:srgbClr val="D6D6D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7" name="Oval"/>
            <p:cNvSpPr/>
            <p:nvPr/>
          </p:nvSpPr>
          <p:spPr>
            <a:xfrm>
              <a:off x="356490" y="79327"/>
              <a:ext cx="900117" cy="53006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8" name="R"/>
            <p:cNvSpPr txBox="1"/>
            <p:nvPr/>
          </p:nvSpPr>
          <p:spPr>
            <a:xfrm>
              <a:off x="411583" y="-28818"/>
              <a:ext cx="1042556" cy="15821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9700">
                  <a:solidFill>
                    <a:srgbClr val="4578A4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0279341" y="4257248"/>
            <a:ext cx="3812619" cy="2724916"/>
            <a:chOff x="0" y="0"/>
            <a:chExt cx="3812617" cy="2724915"/>
          </a:xfrm>
        </p:grpSpPr>
        <p:grpSp>
          <p:nvGrpSpPr>
            <p:cNvPr id="239" name="Группа 2"/>
            <p:cNvGrpSpPr/>
            <p:nvPr/>
          </p:nvGrpSpPr>
          <p:grpSpPr>
            <a:xfrm>
              <a:off x="-1" y="-1"/>
              <a:ext cx="1854556" cy="2724917"/>
              <a:chOff x="0" y="0"/>
              <a:chExt cx="1854554" cy="2724915"/>
            </a:xfrm>
          </p:grpSpPr>
          <p:sp>
            <p:nvSpPr>
              <p:cNvPr id="23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2B474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  <p:grpSp>
          <p:nvGrpSpPr>
            <p:cNvPr id="249" name="Группа 2"/>
            <p:cNvGrpSpPr/>
            <p:nvPr/>
          </p:nvGrpSpPr>
          <p:grpSpPr>
            <a:xfrm flipH="1">
              <a:off x="1958063" y="-1"/>
              <a:ext cx="1854555" cy="2724917"/>
              <a:chOff x="0" y="0"/>
              <a:chExt cx="1854554" cy="2724915"/>
            </a:xfrm>
          </p:grpSpPr>
          <p:sp>
            <p:nvSpPr>
              <p:cNvPr id="24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576D8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51" name="excel-3-xxl.png" descr="excel-3-xx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456" y="6880300"/>
            <a:ext cx="1331922" cy="133192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4" name="Group"/>
          <p:cNvGrpSpPr/>
          <p:nvPr/>
        </p:nvGrpSpPr>
        <p:grpSpPr>
          <a:xfrm>
            <a:off x="10132114" y="7616109"/>
            <a:ext cx="4015997" cy="592708"/>
            <a:chOff x="0" y="0"/>
            <a:chExt cx="4015995" cy="592707"/>
          </a:xfrm>
        </p:grpSpPr>
        <p:sp>
          <p:nvSpPr>
            <p:cNvPr id="252" name="Rounded Rectangle"/>
            <p:cNvSpPr/>
            <p:nvPr/>
          </p:nvSpPr>
          <p:spPr>
            <a:xfrm>
              <a:off x="0" y="1689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3" name="Big Dataset"/>
            <p:cNvSpPr txBox="1"/>
            <p:nvPr/>
          </p:nvSpPr>
          <p:spPr>
            <a:xfrm>
              <a:off x="966071" y="0"/>
              <a:ext cx="208385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Big Dataset</a:t>
              </a:r>
            </a:p>
          </p:txBody>
        </p:sp>
      </p:grpSp>
      <p:sp>
        <p:nvSpPr>
          <p:cNvPr id="255" name="Line"/>
          <p:cNvSpPr/>
          <p:nvPr/>
        </p:nvSpPr>
        <p:spPr>
          <a:xfrm>
            <a:off x="14459526" y="7920909"/>
            <a:ext cx="2071316" cy="1"/>
          </a:xfrm>
          <a:prstGeom prst="line">
            <a:avLst/>
          </a:prstGeom>
          <a:ln w="63500">
            <a:solidFill>
              <a:srgbClr val="7893B7"/>
            </a:solidFill>
            <a:miter lim="400000"/>
            <a:tailEnd type="arrow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258" name="Group"/>
          <p:cNvGrpSpPr/>
          <p:nvPr/>
        </p:nvGrpSpPr>
        <p:grpSpPr>
          <a:xfrm>
            <a:off x="10132114" y="10396477"/>
            <a:ext cx="4015997" cy="580699"/>
            <a:chOff x="0" y="0"/>
            <a:chExt cx="4015995" cy="580698"/>
          </a:xfrm>
        </p:grpSpPr>
        <p:sp>
          <p:nvSpPr>
            <p:cNvPr id="256" name="Rounded Rectangle"/>
            <p:cNvSpPr/>
            <p:nvPr/>
          </p:nvSpPr>
          <p:spPr>
            <a:xfrm>
              <a:off x="0" y="4884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7" name="Plotting"/>
            <p:cNvSpPr txBox="1"/>
            <p:nvPr/>
          </p:nvSpPr>
          <p:spPr>
            <a:xfrm>
              <a:off x="1315445" y="0"/>
              <a:ext cx="138510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Plotting</a:t>
              </a:r>
            </a:p>
          </p:txBody>
        </p:sp>
      </p:grpSp>
      <p:grpSp>
        <p:nvGrpSpPr>
          <p:cNvPr id="261" name="Group"/>
          <p:cNvGrpSpPr/>
          <p:nvPr/>
        </p:nvGrpSpPr>
        <p:grpSpPr>
          <a:xfrm>
            <a:off x="14470631" y="8974615"/>
            <a:ext cx="2875025" cy="1714654"/>
            <a:chOff x="0" y="0"/>
            <a:chExt cx="2875024" cy="1714653"/>
          </a:xfrm>
        </p:grpSpPr>
        <p:sp>
          <p:nvSpPr>
            <p:cNvPr id="259" name="Line"/>
            <p:cNvSpPr/>
            <p:nvPr/>
          </p:nvSpPr>
          <p:spPr>
            <a:xfrm>
              <a:off x="0" y="1714653"/>
              <a:ext cx="2875025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Line"/>
            <p:cNvSpPr/>
            <p:nvPr/>
          </p:nvSpPr>
          <p:spPr>
            <a:xfrm flipV="1">
              <a:off x="2839147" y="0"/>
              <a:ext cx="1" cy="1674524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10132114" y="11275302"/>
            <a:ext cx="4015997" cy="592708"/>
            <a:chOff x="0" y="0"/>
            <a:chExt cx="4015995" cy="592706"/>
          </a:xfrm>
        </p:grpSpPr>
        <p:sp>
          <p:nvSpPr>
            <p:cNvPr id="262" name="Rounded Rectangle"/>
            <p:cNvSpPr/>
            <p:nvPr/>
          </p:nvSpPr>
          <p:spPr>
            <a:xfrm>
              <a:off x="0" y="16892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3" name="Reproducibility"/>
            <p:cNvSpPr txBox="1"/>
            <p:nvPr/>
          </p:nvSpPr>
          <p:spPr>
            <a:xfrm>
              <a:off x="726836" y="0"/>
              <a:ext cx="26131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14470631" y="9342915"/>
            <a:ext cx="3185369" cy="2224027"/>
            <a:chOff x="0" y="0"/>
            <a:chExt cx="3185368" cy="2224025"/>
          </a:xfrm>
        </p:grpSpPr>
        <p:sp>
          <p:nvSpPr>
            <p:cNvPr id="265" name="Line"/>
            <p:cNvSpPr/>
            <p:nvPr/>
          </p:nvSpPr>
          <p:spPr>
            <a:xfrm>
              <a:off x="0" y="2211786"/>
              <a:ext cx="318536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6" name="Line"/>
            <p:cNvSpPr/>
            <p:nvPr/>
          </p:nvSpPr>
          <p:spPr>
            <a:xfrm flipV="1">
              <a:off x="3153367" y="-1"/>
              <a:ext cx="1" cy="2224027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10132114" y="8562567"/>
            <a:ext cx="4015997" cy="584261"/>
            <a:chOff x="0" y="0"/>
            <a:chExt cx="4015995" cy="584260"/>
          </a:xfrm>
        </p:grpSpPr>
        <p:sp>
          <p:nvSpPr>
            <p:cNvPr id="268" name="Rounded Rectangle"/>
            <p:cNvSpPr/>
            <p:nvPr/>
          </p:nvSpPr>
          <p:spPr>
            <a:xfrm>
              <a:off x="0" y="8446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9" name="Data Wrangling"/>
            <p:cNvSpPr txBox="1"/>
            <p:nvPr/>
          </p:nvSpPr>
          <p:spPr>
            <a:xfrm>
              <a:off x="641253" y="0"/>
              <a:ext cx="273349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Wrangling</a:t>
              </a:r>
            </a:p>
          </p:txBody>
        </p:sp>
      </p:grpSp>
      <p:grpSp>
        <p:nvGrpSpPr>
          <p:cNvPr id="273" name="Group"/>
          <p:cNvGrpSpPr/>
          <p:nvPr/>
        </p:nvGrpSpPr>
        <p:grpSpPr>
          <a:xfrm>
            <a:off x="14464281" y="8314594"/>
            <a:ext cx="2255158" cy="576449"/>
            <a:chOff x="0" y="0"/>
            <a:chExt cx="2255157" cy="576448"/>
          </a:xfrm>
        </p:grpSpPr>
        <p:sp>
          <p:nvSpPr>
            <p:cNvPr id="271" name="Line"/>
            <p:cNvSpPr/>
            <p:nvPr/>
          </p:nvSpPr>
          <p:spPr>
            <a:xfrm flipV="1">
              <a:off x="2255157" y="0"/>
              <a:ext cx="1" cy="576449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2" name="Line"/>
            <p:cNvSpPr/>
            <p:nvPr/>
          </p:nvSpPr>
          <p:spPr>
            <a:xfrm>
              <a:off x="0" y="544326"/>
              <a:ext cx="2220631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10132114" y="9475117"/>
            <a:ext cx="4015997" cy="584443"/>
            <a:chOff x="0" y="0"/>
            <a:chExt cx="4015995" cy="584441"/>
          </a:xfrm>
        </p:grpSpPr>
        <p:sp>
          <p:nvSpPr>
            <p:cNvPr id="274" name="Rounded Rectangle"/>
            <p:cNvSpPr/>
            <p:nvPr/>
          </p:nvSpPr>
          <p:spPr>
            <a:xfrm>
              <a:off x="0" y="8628"/>
              <a:ext cx="4015996" cy="575814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75" name="Data Analysis"/>
            <p:cNvSpPr txBox="1"/>
            <p:nvPr/>
          </p:nvSpPr>
          <p:spPr>
            <a:xfrm>
              <a:off x="796593" y="0"/>
              <a:ext cx="242281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Analysis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14470631" y="8682515"/>
            <a:ext cx="2572482" cy="1123741"/>
            <a:chOff x="0" y="0"/>
            <a:chExt cx="2572481" cy="1123739"/>
          </a:xfrm>
        </p:grpSpPr>
        <p:sp>
          <p:nvSpPr>
            <p:cNvPr id="277" name="Line"/>
            <p:cNvSpPr/>
            <p:nvPr/>
          </p:nvSpPr>
          <p:spPr>
            <a:xfrm flipV="1">
              <a:off x="2537626" y="-1"/>
              <a:ext cx="1" cy="112374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8" name="Line"/>
            <p:cNvSpPr/>
            <p:nvPr/>
          </p:nvSpPr>
          <p:spPr>
            <a:xfrm flipV="1">
              <a:off x="0" y="1117797"/>
              <a:ext cx="2572482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0" name="Max: 1000000 rows and 16000 cols"/>
          <p:cNvSpPr txBox="1"/>
          <p:nvPr/>
        </p:nvSpPr>
        <p:spPr>
          <a:xfrm>
            <a:off x="1488630" y="5245789"/>
            <a:ext cx="492651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Max: 1000000 rows and 16000 cols</a:t>
            </a:r>
          </a:p>
        </p:txBody>
      </p:sp>
      <p:sp>
        <p:nvSpPr>
          <p:cNvPr id="281" name="Upper limit of an object in R is 2^31"/>
          <p:cNvSpPr txBox="1"/>
          <p:nvPr/>
        </p:nvSpPr>
        <p:spPr>
          <a:xfrm>
            <a:off x="18133389" y="5245789"/>
            <a:ext cx="49839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Upper limit of an object in R is 2^31 </a:t>
            </a:r>
          </a:p>
        </p:txBody>
      </p:sp>
      <p:sp>
        <p:nvSpPr>
          <p:cNvPr id="282" name="Super flexible, almost everything"/>
          <p:cNvSpPr txBox="1"/>
          <p:nvPr/>
        </p:nvSpPr>
        <p:spPr>
          <a:xfrm>
            <a:off x="18087117" y="5734502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Super flexible, almost everything </a:t>
            </a:r>
          </a:p>
        </p:txBody>
      </p:sp>
      <p:sp>
        <p:nvSpPr>
          <p:cNvPr id="283" name="Limited to some operations"/>
          <p:cNvSpPr txBox="1"/>
          <p:nvPr/>
        </p:nvSpPr>
        <p:spPr>
          <a:xfrm>
            <a:off x="1488084" y="5734502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Limited to some operations</a:t>
            </a:r>
          </a:p>
        </p:txBody>
      </p:sp>
      <p:sp>
        <p:nvSpPr>
          <p:cNvPr id="284" name="Stats/bioinf., etc. different fields"/>
          <p:cNvSpPr txBox="1"/>
          <p:nvPr/>
        </p:nvSpPr>
        <p:spPr>
          <a:xfrm>
            <a:off x="18091717" y="6269060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Stats/bioinf., etc. different fields</a:t>
            </a:r>
          </a:p>
        </p:txBody>
      </p:sp>
      <p:sp>
        <p:nvSpPr>
          <p:cNvPr id="285" name="Some Stats, mostly math"/>
          <p:cNvSpPr txBox="1"/>
          <p:nvPr/>
        </p:nvSpPr>
        <p:spPr>
          <a:xfrm>
            <a:off x="1488178" y="6269060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Some Stats, mostly math</a:t>
            </a:r>
          </a:p>
        </p:txBody>
      </p:sp>
      <p:sp>
        <p:nvSpPr>
          <p:cNvPr id="286" name="Highly customised plots"/>
          <p:cNvSpPr txBox="1"/>
          <p:nvPr/>
        </p:nvSpPr>
        <p:spPr>
          <a:xfrm>
            <a:off x="18087117" y="6803618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Highly customised plots</a:t>
            </a:r>
          </a:p>
        </p:txBody>
      </p:sp>
      <p:sp>
        <p:nvSpPr>
          <p:cNvPr id="287" name="Okay for the basics"/>
          <p:cNvSpPr txBox="1"/>
          <p:nvPr/>
        </p:nvSpPr>
        <p:spPr>
          <a:xfrm>
            <a:off x="1488178" y="6803618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Okay for the basics</a:t>
            </a:r>
          </a:p>
        </p:txBody>
      </p:sp>
      <p:sp>
        <p:nvSpPr>
          <p:cNvPr id="288" name="Markdown, Git, shiny, etc."/>
          <p:cNvSpPr txBox="1"/>
          <p:nvPr/>
        </p:nvSpPr>
        <p:spPr>
          <a:xfrm>
            <a:off x="18091717" y="7338176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Markdown, Git, shiny, etc.</a:t>
            </a:r>
          </a:p>
        </p:txBody>
      </p:sp>
      <p:sp>
        <p:nvSpPr>
          <p:cNvPr id="289" name="Cells are mutable - ‘bad’"/>
          <p:cNvSpPr txBox="1"/>
          <p:nvPr/>
        </p:nvSpPr>
        <p:spPr>
          <a:xfrm>
            <a:off x="1488084" y="7338176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Cells are mutable - ‘bad’</a:t>
            </a:r>
          </a:p>
        </p:txBody>
      </p:sp>
      <p:sp>
        <p:nvSpPr>
          <p:cNvPr id="290" name="Text"/>
          <p:cNvSpPr txBox="1"/>
          <p:nvPr/>
        </p:nvSpPr>
        <p:spPr>
          <a:xfrm>
            <a:off x="18837155" y="9225536"/>
            <a:ext cx="673300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1" name="Great for small/medium data"/>
          <p:cNvSpPr txBox="1"/>
          <p:nvPr/>
        </p:nvSpPr>
        <p:spPr>
          <a:xfrm>
            <a:off x="1488084" y="7874325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Great for small/medium data</a:t>
            </a:r>
          </a:p>
        </p:txBody>
      </p:sp>
      <p:sp>
        <p:nvSpPr>
          <p:cNvPr id="292" name="Especially great for big data"/>
          <p:cNvSpPr txBox="1"/>
          <p:nvPr/>
        </p:nvSpPr>
        <p:spPr>
          <a:xfrm>
            <a:off x="18161565" y="7872734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Especially great for big data</a:t>
            </a:r>
          </a:p>
        </p:txBody>
      </p:sp>
      <p:grpSp>
        <p:nvGrpSpPr>
          <p:cNvPr id="295" name="Group"/>
          <p:cNvGrpSpPr/>
          <p:nvPr/>
        </p:nvGrpSpPr>
        <p:grpSpPr>
          <a:xfrm>
            <a:off x="6983147" y="9522523"/>
            <a:ext cx="2796026" cy="2975042"/>
            <a:chOff x="0" y="0"/>
            <a:chExt cx="2796025" cy="2975041"/>
          </a:xfrm>
        </p:grpSpPr>
        <p:sp>
          <p:nvSpPr>
            <p:cNvPr id="293" name="Line"/>
            <p:cNvSpPr/>
            <p:nvPr/>
          </p:nvSpPr>
          <p:spPr>
            <a:xfrm flipH="1" flipV="1">
              <a:off x="14166" y="2946173"/>
              <a:ext cx="2781860" cy="1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94" name="Line"/>
            <p:cNvSpPr/>
            <p:nvPr/>
          </p:nvSpPr>
          <p:spPr>
            <a:xfrm flipV="1">
              <a:off x="-1" y="-1"/>
              <a:ext cx="2" cy="2975043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10132114" y="12154066"/>
            <a:ext cx="4015997" cy="589838"/>
            <a:chOff x="0" y="0"/>
            <a:chExt cx="4015995" cy="589837"/>
          </a:xfrm>
        </p:grpSpPr>
        <p:sp>
          <p:nvSpPr>
            <p:cNvPr id="296" name="Rounded Rectangle"/>
            <p:cNvSpPr/>
            <p:nvPr/>
          </p:nvSpPr>
          <p:spPr>
            <a:xfrm>
              <a:off x="0" y="1402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97" name="Quick Overview"/>
            <p:cNvSpPr txBox="1"/>
            <p:nvPr/>
          </p:nvSpPr>
          <p:spPr>
            <a:xfrm>
              <a:off x="658073" y="0"/>
              <a:ext cx="27818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Quick Overview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14501052" y="9691238"/>
            <a:ext cx="3474710" cy="2737692"/>
            <a:chOff x="0" y="0"/>
            <a:chExt cx="3474708" cy="2737691"/>
          </a:xfrm>
        </p:grpSpPr>
        <p:sp>
          <p:nvSpPr>
            <p:cNvPr id="299" name="Line"/>
            <p:cNvSpPr/>
            <p:nvPr/>
          </p:nvSpPr>
          <p:spPr>
            <a:xfrm>
              <a:off x="0" y="2737691"/>
              <a:ext cx="347470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0" name="Line"/>
            <p:cNvSpPr/>
            <p:nvPr/>
          </p:nvSpPr>
          <p:spPr>
            <a:xfrm flipV="1">
              <a:off x="3449236" y="-1"/>
              <a:ext cx="1" cy="272555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4" name="Group"/>
          <p:cNvGrpSpPr/>
          <p:nvPr/>
        </p:nvGrpSpPr>
        <p:grpSpPr>
          <a:xfrm flipH="1">
            <a:off x="7490448" y="8734359"/>
            <a:ext cx="2483397" cy="1056672"/>
            <a:chOff x="0" y="0"/>
            <a:chExt cx="2483395" cy="1056671"/>
          </a:xfrm>
        </p:grpSpPr>
        <p:sp>
          <p:nvSpPr>
            <p:cNvPr id="302" name="Line"/>
            <p:cNvSpPr/>
            <p:nvPr/>
          </p:nvSpPr>
          <p:spPr>
            <a:xfrm>
              <a:off x="0" y="1044432"/>
              <a:ext cx="2483396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3" name="Line"/>
            <p:cNvSpPr/>
            <p:nvPr/>
          </p:nvSpPr>
          <p:spPr>
            <a:xfrm flipV="1">
              <a:off x="2458446" y="0"/>
              <a:ext cx="1" cy="1056672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7" name="Group"/>
          <p:cNvGrpSpPr/>
          <p:nvPr/>
        </p:nvGrpSpPr>
        <p:grpSpPr>
          <a:xfrm flipH="1">
            <a:off x="7273159" y="9152821"/>
            <a:ext cx="2700686" cy="1593489"/>
            <a:chOff x="0" y="0"/>
            <a:chExt cx="2700684" cy="1593487"/>
          </a:xfrm>
        </p:grpSpPr>
        <p:sp>
          <p:nvSpPr>
            <p:cNvPr id="305" name="Line"/>
            <p:cNvSpPr/>
            <p:nvPr/>
          </p:nvSpPr>
          <p:spPr>
            <a:xfrm>
              <a:off x="0" y="1581248"/>
              <a:ext cx="2700685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6" name="Line"/>
            <p:cNvSpPr/>
            <p:nvPr/>
          </p:nvSpPr>
          <p:spPr>
            <a:xfrm flipV="1">
              <a:off x="2673553" y="0"/>
              <a:ext cx="1" cy="1593488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1" animBg="1" advAuto="0"/>
      <p:bldP spid="255" grpId="2" animBg="1" advAuto="0"/>
      <p:bldP spid="258" grpId="14" animBg="1" advAuto="0"/>
      <p:bldP spid="261" grpId="15" animBg="1" advAuto="0"/>
      <p:bldP spid="264" grpId="19" animBg="1" advAuto="0"/>
      <p:bldP spid="267" grpId="20" animBg="1" advAuto="0"/>
      <p:bldP spid="270" grpId="5" animBg="1" advAuto="0"/>
      <p:bldP spid="273" grpId="6" animBg="1" advAuto="0"/>
      <p:bldP spid="276" grpId="9" animBg="1" advAuto="0"/>
      <p:bldP spid="279" grpId="10" animBg="1" advAuto="0"/>
      <p:bldP spid="280" grpId="4" animBg="1" advAuto="0"/>
      <p:bldP spid="281" grpId="3" animBg="1" advAuto="0"/>
      <p:bldP spid="282" grpId="8" animBg="1" advAuto="0"/>
      <p:bldP spid="283" grpId="7" animBg="1" advAuto="0"/>
      <p:bldP spid="284" grpId="13" animBg="1" advAuto="0"/>
      <p:bldP spid="285" grpId="12" animBg="1" advAuto="0"/>
      <p:bldP spid="286" grpId="17" animBg="1" advAuto="0"/>
      <p:bldP spid="287" grpId="18" animBg="1" advAuto="0"/>
      <p:bldP spid="288" grpId="22" animBg="1" advAuto="0"/>
      <p:bldP spid="289" grpId="21" animBg="1" advAuto="0"/>
      <p:bldP spid="291" grpId="27" animBg="1" advAuto="0"/>
      <p:bldP spid="292" grpId="26" animBg="1" advAuto="0"/>
      <p:bldP spid="295" grpId="25" animBg="1" advAuto="0"/>
      <p:bldP spid="298" grpId="23" animBg="1" advAuto="0"/>
      <p:bldP spid="301" grpId="24" animBg="1" advAuto="0"/>
      <p:bldP spid="304" grpId="11" animBg="1" advAuto="0"/>
      <p:bldP spid="307" grpId="16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oup"/>
          <p:cNvGrpSpPr/>
          <p:nvPr/>
        </p:nvGrpSpPr>
        <p:grpSpPr>
          <a:xfrm>
            <a:off x="1397000" y="1517954"/>
            <a:ext cx="13425125" cy="2119470"/>
            <a:chOff x="0" y="0"/>
            <a:chExt cx="13425124" cy="2119468"/>
          </a:xfrm>
        </p:grpSpPr>
        <p:sp>
          <p:nvSpPr>
            <p:cNvPr id="309" name="WHAT WILL YOU LEARN IN THIS COURSE?"/>
            <p:cNvSpPr txBox="1"/>
            <p:nvPr/>
          </p:nvSpPr>
          <p:spPr>
            <a:xfrm>
              <a:off x="0" y="1020117"/>
              <a:ext cx="1342512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WHAT WILL YOU LEARN IN THIS COURSE? </a:t>
              </a:r>
            </a:p>
          </p:txBody>
        </p:sp>
        <p:sp>
          <p:nvSpPr>
            <p:cNvPr id="310" name="FROM EXCEL TO R"/>
            <p:cNvSpPr txBox="1"/>
            <p:nvPr/>
          </p:nvSpPr>
          <p:spPr>
            <a:xfrm>
              <a:off x="3011018" y="0"/>
              <a:ext cx="9158947" cy="405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11" name="Line"/>
            <p:cNvSpPr/>
            <p:nvPr/>
          </p:nvSpPr>
          <p:spPr>
            <a:xfrm>
              <a:off x="157801" y="173678"/>
              <a:ext cx="241337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3" name="6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14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98C19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1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2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3" name="DATA WRANGLING"/>
          <p:cNvSpPr txBox="1"/>
          <p:nvPr/>
        </p:nvSpPr>
        <p:spPr>
          <a:xfrm>
            <a:off x="4510697" y="4358963"/>
            <a:ext cx="3638642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WRANGLING</a:t>
            </a:r>
          </a:p>
        </p:txBody>
      </p:sp>
      <p:sp>
        <p:nvSpPr>
          <p:cNvPr id="324" name="PLOTTING"/>
          <p:cNvSpPr txBox="1"/>
          <p:nvPr/>
        </p:nvSpPr>
        <p:spPr>
          <a:xfrm>
            <a:off x="15799291" y="4358963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5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REPRODUCIBILITY</a:t>
            </a:r>
          </a:p>
        </p:txBody>
      </p:sp>
      <p:pic>
        <p:nvPicPr>
          <p:cNvPr id="326" name="logo.png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31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8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9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30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2" name="R base syntax…"/>
          <p:cNvSpPr txBox="1"/>
          <p:nvPr/>
        </p:nvSpPr>
        <p:spPr>
          <a:xfrm>
            <a:off x="5679789" y="10795087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base syntax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Help recourses</a:t>
            </a:r>
          </a:p>
        </p:txBody>
      </p:sp>
      <p:sp>
        <p:nvSpPr>
          <p:cNvPr id="333" name="tidyverse…"/>
          <p:cNvSpPr txBox="1"/>
          <p:nvPr/>
        </p:nvSpPr>
        <p:spPr>
          <a:xfrm>
            <a:off x="8374043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Pipe (“clean” code)</a:t>
            </a:r>
          </a:p>
        </p:txBody>
      </p:sp>
      <p:sp>
        <p:nvSpPr>
          <p:cNvPr id="334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5" name="R Markdown…"/>
          <p:cNvSpPr txBox="1"/>
          <p:nvPr/>
        </p:nvSpPr>
        <p:spPr>
          <a:xfrm>
            <a:off x="16257871" y="11065812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Doc. types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Good practices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Other cool things </a:t>
            </a:r>
          </a:p>
        </p:txBody>
      </p:sp>
      <p:pic>
        <p:nvPicPr>
          <p:cNvPr id="336" name="tidyverse-logo.png" descr="tidyverse-logo.png"/>
          <p:cNvPicPr>
            <a:picLocks noChangeAspect="1"/>
          </p:cNvPicPr>
          <p:nvPr/>
        </p:nvPicPr>
        <p:blipFill>
          <a:blip r:embed="rId3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pic>
        <p:nvPicPr>
          <p:cNvPr id="337" name="rmarkdown.png" descr="rmarkdown.png"/>
          <p:cNvPicPr>
            <a:picLocks noChangeAspect="1"/>
          </p:cNvPicPr>
          <p:nvPr/>
        </p:nvPicPr>
        <p:blipFill>
          <a:blip r:embed="rId4"/>
          <a:srcRect l="4411" t="4630" r="4271" b="4399"/>
          <a:stretch>
            <a:fillRect/>
          </a:stretch>
        </p:blipFill>
        <p:spPr>
          <a:xfrm>
            <a:off x="19400648" y="9656185"/>
            <a:ext cx="1589486" cy="1835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lnTo>
                  <a:pt x="0" y="5400"/>
                </a:lnTo>
                <a:lnTo>
                  <a:pt x="0" y="16200"/>
                </a:lnTo>
                <a:lnTo>
                  <a:pt x="10797" y="21600"/>
                </a:lnTo>
                <a:lnTo>
                  <a:pt x="21600" y="16200"/>
                </a:lnTo>
                <a:lnTo>
                  <a:pt x="21600" y="5400"/>
                </a:lnTo>
                <a:lnTo>
                  <a:pt x="10797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sp>
        <p:nvSpPr>
          <p:cNvPr id="338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39" name="STATISTICS IN R"/>
          <p:cNvSpPr txBox="1"/>
          <p:nvPr/>
        </p:nvSpPr>
        <p:spPr>
          <a:xfrm>
            <a:off x="10206246" y="12632517"/>
            <a:ext cx="3984860" cy="102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/>
              <a:t>APPLIED </a:t>
            </a:r>
            <a:r>
              <a:rPr dirty="0"/>
              <a:t>STATISTICS IN R</a:t>
            </a:r>
          </a:p>
        </p:txBody>
      </p:sp>
      <p:grpSp>
        <p:nvGrpSpPr>
          <p:cNvPr id="351" name="Group"/>
          <p:cNvGrpSpPr/>
          <p:nvPr/>
        </p:nvGrpSpPr>
        <p:grpSpPr>
          <a:xfrm>
            <a:off x="10708095" y="11375802"/>
            <a:ext cx="2989869" cy="1128300"/>
            <a:chOff x="0" y="0"/>
            <a:chExt cx="2989868" cy="1128299"/>
          </a:xfrm>
        </p:grpSpPr>
        <p:sp>
          <p:nvSpPr>
            <p:cNvPr id="352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6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7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9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0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11875463" y="3571"/>
            <a:ext cx="10925559" cy="13708858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3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60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</a:t>
              </a:r>
            </a:p>
          </p:txBody>
        </p:sp>
        <p:sp>
          <p:nvSpPr>
            <p:cNvPr id="361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2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4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5" name="7"/>
          <p:cNvSpPr txBox="1"/>
          <p:nvPr/>
        </p:nvSpPr>
        <p:spPr>
          <a:xfrm>
            <a:off x="380801" y="12994910"/>
            <a:ext cx="413527" cy="140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6" name="DAY 1: Holst aud."/>
          <p:cNvSpPr txBox="1"/>
          <p:nvPr/>
        </p:nvSpPr>
        <p:spPr>
          <a:xfrm>
            <a:off x="1981524" y="5598690"/>
            <a:ext cx="3311374" cy="558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DAY 1: Holst aud.</a:t>
            </a:r>
            <a:r>
              <a:rPr sz="1200"/>
              <a:t> </a:t>
            </a:r>
          </a:p>
        </p:txBody>
      </p:sp>
      <p:sp>
        <p:nvSpPr>
          <p:cNvPr id="367" name="DAY 2: Holst aud."/>
          <p:cNvSpPr txBox="1"/>
          <p:nvPr/>
        </p:nvSpPr>
        <p:spPr>
          <a:xfrm>
            <a:off x="12148952" y="5609479"/>
            <a:ext cx="3311374" cy="558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DAY 2: Holst aud.</a:t>
            </a:r>
            <a:r>
              <a:rPr sz="1200"/>
              <a:t> </a:t>
            </a:r>
          </a:p>
        </p:txBody>
      </p:sp>
      <p:sp>
        <p:nvSpPr>
          <p:cNvPr id="368" name="DATES: 14-11 &amp; 15-11, 2023"/>
          <p:cNvSpPr txBox="1"/>
          <p:nvPr/>
        </p:nvSpPr>
        <p:spPr>
          <a:xfrm>
            <a:off x="1982938" y="4243043"/>
            <a:ext cx="5027995" cy="558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DATES: </a:t>
            </a:r>
            <a:r>
              <a:rPr b="0"/>
              <a:t>14-11 &amp; 15-11, 2023</a:t>
            </a:r>
          </a:p>
        </p:txBody>
      </p:sp>
      <p:sp>
        <p:nvSpPr>
          <p:cNvPr id="369" name="PLACE: Faculty of Health and Medical Sciences, Panum, Blegdamsvej 3B, 2200 København"/>
          <p:cNvSpPr txBox="1"/>
          <p:nvPr/>
        </p:nvSpPr>
        <p:spPr>
          <a:xfrm>
            <a:off x="12114246" y="4010622"/>
            <a:ext cx="9481229" cy="1015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PLACE:</a:t>
            </a:r>
            <a:r>
              <a:t> Faculty of Health and Medical Sciences, Panum, Blegdamsvej 3B, 2200 København</a:t>
            </a:r>
          </a:p>
        </p:txBody>
      </p:sp>
      <p:sp>
        <p:nvSpPr>
          <p:cNvPr id="370" name="08:30 - Installation Issues &amp; Coffee…"/>
          <p:cNvSpPr txBox="1"/>
          <p:nvPr/>
        </p:nvSpPr>
        <p:spPr>
          <a:xfrm>
            <a:off x="2094644" y="6954336"/>
            <a:ext cx="6016399" cy="5130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08:30 - Installation Issues &amp;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09:00 - Introduction to R Basics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10:00 - Rstudio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10:45 -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11:00 - Tidyverse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13:00 - Tidyverse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14:30 -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14:45 - Rmarkdown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15:15 - Rmarkdown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16:00 - Q&amp;A - See you tomorrow</a:t>
            </a:r>
          </a:p>
        </p:txBody>
      </p:sp>
      <p:sp>
        <p:nvSpPr>
          <p:cNvPr id="371" name="08:30 - Coffee…"/>
          <p:cNvSpPr txBox="1"/>
          <p:nvPr/>
        </p:nvSpPr>
        <p:spPr>
          <a:xfrm>
            <a:off x="12154947" y="6954685"/>
            <a:ext cx="7771304" cy="518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ggplot2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ggplot2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</a:t>
            </a:r>
            <a:r>
              <a:rPr lang="en-DK" dirty="0"/>
              <a:t>- </a:t>
            </a:r>
            <a:r>
              <a:rPr lang="en-GB" dirty="0"/>
              <a:t>Applied </a:t>
            </a:r>
            <a:r>
              <a:rPr dirty="0"/>
              <a:t>Statistics in R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en-DK" dirty="0"/>
              <a:t>- </a:t>
            </a:r>
            <a:r>
              <a:rPr lang="en-GB" dirty="0"/>
              <a:t>Applied </a:t>
            </a:r>
            <a:r>
              <a:rPr dirty="0"/>
              <a:t>Statistics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Course Evaluation &amp;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Other cool things in R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15:00 - R (Bring Your Own) Dataset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Wrap up</a:t>
            </a:r>
          </a:p>
        </p:txBody>
      </p:sp>
      <p:sp>
        <p:nvSpPr>
          <p:cNvPr id="372" name="Line"/>
          <p:cNvSpPr/>
          <p:nvPr/>
        </p:nvSpPr>
        <p:spPr>
          <a:xfrm>
            <a:off x="2036631" y="6400082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onnection Line"/>
          <p:cNvSpPr/>
          <p:nvPr/>
        </p:nvSpPr>
        <p:spPr>
          <a:xfrm>
            <a:off x="304336" y="6878273"/>
            <a:ext cx="17287314" cy="64582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90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5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8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9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91" name="Rectangle"/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5" name="Group"/>
          <p:cNvGrpSpPr/>
          <p:nvPr/>
        </p:nvGrpSpPr>
        <p:grpSpPr>
          <a:xfrm>
            <a:off x="7341378" y="1269836"/>
            <a:ext cx="10532301" cy="3789415"/>
            <a:chOff x="0" y="69892"/>
            <a:chExt cx="10532300" cy="3789413"/>
          </a:xfrm>
        </p:grpSpPr>
        <p:sp>
          <p:nvSpPr>
            <p:cNvPr id="392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/>
                <a:t>LET’S GET STARTED</a:t>
              </a:r>
            </a:p>
          </p:txBody>
        </p:sp>
        <p:sp>
          <p:nvSpPr>
            <p:cNvPr id="393" name="FROM EXCEL TO R"/>
            <p:cNvSpPr txBox="1"/>
            <p:nvPr/>
          </p:nvSpPr>
          <p:spPr>
            <a:xfrm>
              <a:off x="2362209" y="69892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94" name="Line"/>
            <p:cNvSpPr/>
            <p:nvPr/>
          </p:nvSpPr>
          <p:spPr>
            <a:xfrm>
              <a:off x="123798" y="354020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6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7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8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00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01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4692</Words>
  <Application>Microsoft Macintosh PowerPoint</Application>
  <PresentationFormat>Custom</PresentationFormat>
  <Paragraphs>946</Paragraphs>
  <Slides>48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1" baseType="lpstr">
      <vt:lpstr>Calibri</vt:lpstr>
      <vt:lpstr>Calibri Light</vt:lpstr>
      <vt:lpstr>Courier</vt:lpstr>
      <vt:lpstr>Helvetica</vt:lpstr>
      <vt:lpstr>Helvetica Light</vt:lpstr>
      <vt:lpstr>Helvetica Neue</vt:lpstr>
      <vt:lpstr>Helvetica Neue Medium</vt:lpstr>
      <vt:lpstr>Lucida Grande</vt:lpstr>
      <vt:lpstr>Roboto-Medium</vt:lpstr>
      <vt:lpstr>Source Sans Pro Regular</vt:lpstr>
      <vt:lpstr>Tahoma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Tugce Karaderi</cp:lastModifiedBy>
  <cp:revision>8</cp:revision>
  <dcterms:modified xsi:type="dcterms:W3CDTF">2023-11-09T10:19:36Z</dcterms:modified>
</cp:coreProperties>
</file>